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6" r:id="rId3"/>
    <p:sldId id="277" r:id="rId4"/>
    <p:sldId id="258" r:id="rId5"/>
    <p:sldId id="260" r:id="rId6"/>
    <p:sldId id="280" r:id="rId7"/>
    <p:sldId id="278" r:id="rId8"/>
    <p:sldId id="279"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82" r:id="rId22"/>
    <p:sldId id="259" r:id="rId23"/>
    <p:sldId id="281" r:id="rId24"/>
    <p:sldId id="283" r:id="rId25"/>
    <p:sldId id="273" r:id="rId26"/>
    <p:sldId id="284" r:id="rId27"/>
    <p:sldId id="285" r:id="rId28"/>
    <p:sldId id="286" r:id="rId29"/>
  </p:sldIdLst>
  <p:sldSz cx="18288000" cy="10287000"/>
  <p:notesSz cx="6858000" cy="9144000"/>
  <p:embeddedFontLst>
    <p:embeddedFont>
      <p:font typeface="Gatwick Ultra-Bold" panose="020B0604020202020204" charset="0"/>
      <p:regular r:id="rId30"/>
    </p:embeddedFont>
    <p:embeddedFont>
      <p:font typeface="Helvetica World" panose="020B0604020202020204" charset="-128"/>
      <p:regular r:id="rId31"/>
    </p:embeddedFont>
    <p:embeddedFont>
      <p:font typeface="Raleway Bold" panose="020B0803030101060003" pitchFamily="34" charset="-94"/>
      <p:regular r:id="rId32"/>
      <p:bold r:id="rId33"/>
    </p:embeddedFont>
    <p:embeddedFont>
      <p:font typeface="Nyutro Sans Heavy" panose="020B0604020202020204" charset="0"/>
      <p:regular r:id="rId34"/>
    </p:embeddedFont>
    <p:embeddedFont>
      <p:font typeface="Nyutro Sans" panose="020B0604020202020204" charset="0"/>
      <p:regular r:id="rId35"/>
    </p:embeddedFont>
    <p:embeddedFont>
      <p:font typeface="Nyutro Sans Bold" panose="020B0604020202020204" charset="0"/>
      <p:regular r:id="rId36"/>
    </p:embeddedFont>
    <p:embeddedFont>
      <p:font typeface="Codec Pro Bold" panose="020B0604020202020204" charset="0"/>
      <p:regular r:id="rId37"/>
    </p:embeddedFont>
    <p:embeddedFont>
      <p:font typeface="TT Fors" panose="020B0604020202020204" charset="0"/>
      <p:regular r:id="rId38"/>
    </p:embeddedFont>
    <p:embeddedFont>
      <p:font typeface="Calibri" panose="020F0502020204030204" pitchFamily="34" charset="0"/>
      <p:regular r:id="rId39"/>
      <p:bold r:id="rId40"/>
      <p:italic r:id="rId41"/>
      <p:boldItalic r:id="rId42"/>
    </p:embeddedFont>
    <p:embeddedFont>
      <p:font typeface="Codec Pro Ultra-Bold" panose="020B0604020202020204" charset="0"/>
      <p:regular r:id="rId43"/>
    </p:embeddedFont>
    <p:embeddedFont>
      <p:font typeface="Raleway" panose="020B0503030101060003" pitchFamily="34" charset="-94"/>
      <p:regular r:id="rId44"/>
      <p:bold r:id="rId45"/>
      <p:italic r:id="rId46"/>
      <p:boldItalic r:id="rId47"/>
    </p:embeddedFont>
    <p:embeddedFont>
      <p:font typeface="ITC Avant Garde Gothic" panose="020B0604020202020204" charset="0"/>
      <p:regular r:id="rId48"/>
    </p:embeddedFont>
    <p:embeddedFont>
      <p:font typeface="Helvetica World Bold" panose="020B0604020202020204" charset="-128"/>
      <p:regular r:id="rId49"/>
    </p:embeddedFont>
    <p:embeddedFont>
      <p:font typeface="Codec Pro" panose="020B0604020202020204" charset="0"/>
      <p:regular r:id="rId50"/>
    </p:embeddedFont>
    <p:embeddedFont>
      <p:font typeface="Georgia Pro Condensed"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2E"/>
    <a:srgbClr val="2D3655"/>
    <a:srgbClr val="0000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48"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9296400" y="1704975"/>
            <a:ext cx="8324850" cy="2874648"/>
          </a:xfrm>
          <a:prstGeom prst="rect">
            <a:avLst/>
          </a:prstGeom>
        </p:spPr>
        <p:txBody>
          <a:bodyPr lIns="0" tIns="0" rIns="0" bIns="0" rtlCol="0" anchor="t">
            <a:spAutoFit/>
          </a:bodyPr>
          <a:lstStyle/>
          <a:p>
            <a:pPr marL="0" lvl="0" indent="0" algn="l">
              <a:lnSpc>
                <a:spcPts val="10800"/>
              </a:lnSpc>
            </a:pPr>
            <a:r>
              <a:rPr lang="en-US" sz="10800">
                <a:solidFill>
                  <a:srgbClr val="FFFFFF"/>
                </a:solidFill>
                <a:latin typeface="Raleway"/>
                <a:ea typeface="Raleway"/>
                <a:cs typeface="Raleway"/>
                <a:sym typeface="Raleway"/>
              </a:rPr>
              <a:t>Robot Kol Nedir?</a:t>
            </a:r>
          </a:p>
        </p:txBody>
      </p:sp>
      <p:sp>
        <p:nvSpPr>
          <p:cNvPr id="11" name="Freeform 3"/>
          <p:cNvSpPr/>
          <p:nvPr/>
        </p:nvSpPr>
        <p:spPr>
          <a:xfrm>
            <a:off x="0" y="-31615"/>
            <a:ext cx="8153400" cy="10287000"/>
          </a:xfrm>
          <a:custGeom>
            <a:avLst/>
            <a:gdLst/>
            <a:ahLst/>
            <a:cxnLst/>
            <a:rect l="l" t="t" r="r" b="b"/>
            <a:pathLst>
              <a:path w="994603" h="1593725">
                <a:moveTo>
                  <a:pt x="0" y="0"/>
                </a:moveTo>
                <a:lnTo>
                  <a:pt x="994603" y="0"/>
                </a:lnTo>
                <a:lnTo>
                  <a:pt x="994603" y="1593725"/>
                </a:lnTo>
                <a:lnTo>
                  <a:pt x="0" y="1593725"/>
                </a:lnTo>
                <a:close/>
              </a:path>
            </a:pathLst>
          </a:custGeom>
          <a:blipFill>
            <a:blip r:embed="rId3"/>
            <a:stretch>
              <a:fillRect t="-126" b="-126"/>
            </a:stretch>
          </a:blipFill>
        </p:spPr>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Kobotlar: İşbirlikçi Robotların Özellikleri</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Esneklik</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Kobotlar, farklı görevlerde </a:t>
              </a:r>
              <a:r>
                <a:rPr lang="en-US" sz="2200" b="1" u="none" strike="noStrike">
                  <a:solidFill>
                    <a:srgbClr val="FFFFFF"/>
                  </a:solidFill>
                  <a:latin typeface="Raleway Bold"/>
                  <a:ea typeface="Raleway Bold"/>
                  <a:cs typeface="Raleway Bold"/>
                  <a:sym typeface="Raleway Bold"/>
                </a:rPr>
                <a:t>esnek bir şekilde kullanılabilir.</a:t>
              </a:r>
            </a:p>
          </p:txBody>
        </p:sp>
      </p:grpSp>
      <p:grpSp>
        <p:nvGrpSpPr>
          <p:cNvPr id="7" name="Group 7"/>
          <p:cNvGrpSpPr/>
          <p:nvPr/>
        </p:nvGrpSpPr>
        <p:grpSpPr>
          <a:xfrm>
            <a:off x="6419850" y="7381283"/>
            <a:ext cx="5448300" cy="1599213"/>
            <a:chOff x="0" y="0"/>
            <a:chExt cx="7264400" cy="21322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Etkileşim</a:t>
              </a:r>
            </a:p>
          </p:txBody>
        </p:sp>
        <p:sp>
          <p:nvSpPr>
            <p:cNvPr id="9" name="TextBox 9"/>
            <p:cNvSpPr txBox="1"/>
            <p:nvPr/>
          </p:nvSpPr>
          <p:spPr>
            <a:xfrm>
              <a:off x="0" y="1117766"/>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İşbirlikçi robotlar, insanlarla </a:t>
              </a:r>
              <a:r>
                <a:rPr lang="en-US" sz="2200" b="1" u="none" strike="noStrike">
                  <a:solidFill>
                    <a:srgbClr val="FFFFFF"/>
                  </a:solidFill>
                  <a:latin typeface="Raleway Bold"/>
                  <a:ea typeface="Raleway Bold"/>
                  <a:cs typeface="Raleway Bold"/>
                  <a:sym typeface="Raleway Bold"/>
                </a:rPr>
                <a:t>etkileşimde bulunarak verimliliği</a:t>
              </a:r>
              <a:r>
                <a:rPr lang="en-US" sz="2200" u="none" strike="noStrike">
                  <a:solidFill>
                    <a:srgbClr val="FFFFFF"/>
                  </a:solidFill>
                  <a:latin typeface="Raleway"/>
                  <a:ea typeface="Raleway"/>
                  <a:cs typeface="Raleway"/>
                  <a:sym typeface="Raleway"/>
                </a:rPr>
                <a:t> artırır.</a:t>
              </a:r>
            </a:p>
          </p:txBody>
        </p:sp>
      </p:grpSp>
      <p:grpSp>
        <p:nvGrpSpPr>
          <p:cNvPr id="10" name="Group 10"/>
          <p:cNvGrpSpPr/>
          <p:nvPr/>
        </p:nvGrpSpPr>
        <p:grpSpPr>
          <a:xfrm>
            <a:off x="666750" y="7359963"/>
            <a:ext cx="5448300" cy="1620533"/>
            <a:chOff x="0" y="0"/>
            <a:chExt cx="7264400" cy="21607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Güvenlik</a:t>
              </a:r>
            </a:p>
          </p:txBody>
        </p:sp>
        <p:sp>
          <p:nvSpPr>
            <p:cNvPr id="12" name="TextBox 12"/>
            <p:cNvSpPr txBox="1"/>
            <p:nvPr/>
          </p:nvSpPr>
          <p:spPr>
            <a:xfrm>
              <a:off x="0" y="1146193"/>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Kobotlar, insanlar için </a:t>
              </a:r>
              <a:r>
                <a:rPr lang="en-US" sz="2200" b="1" u="none" strike="noStrike">
                  <a:solidFill>
                    <a:srgbClr val="FFFFFF"/>
                  </a:solidFill>
                  <a:latin typeface="Raleway Bold"/>
                  <a:ea typeface="Raleway Bold"/>
                  <a:cs typeface="Raleway Bold"/>
                  <a:sym typeface="Raleway Bold"/>
                </a:rPr>
                <a:t>güvenli bir çalışma alanı</a:t>
              </a:r>
              <a:r>
                <a:rPr lang="en-US" sz="2200" u="none" strike="noStrike">
                  <a:solidFill>
                    <a:srgbClr val="FFFFFF"/>
                  </a:solidFill>
                  <a:latin typeface="Raleway"/>
                  <a:ea typeface="Raleway"/>
                  <a:cs typeface="Raleway"/>
                  <a:sym typeface="Raleway"/>
                </a:rPr>
                <a:t> sağlar.</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Özel Amaçlı Robot Kollar</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Araştırma</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Araştırma robot kolları, veri toplama ve analiz yapar.</a:t>
              </a:r>
            </a:p>
          </p:txBody>
        </p:sp>
      </p:grpSp>
      <p:grpSp>
        <p:nvGrpSpPr>
          <p:cNvPr id="7" name="Group 7"/>
          <p:cNvGrpSpPr/>
          <p:nvPr/>
        </p:nvGrpSpPr>
        <p:grpSpPr>
          <a:xfrm>
            <a:off x="6419850" y="7381283"/>
            <a:ext cx="5448300" cy="1599213"/>
            <a:chOff x="0" y="0"/>
            <a:chExt cx="7264400" cy="21322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Uzay</a:t>
              </a:r>
            </a:p>
          </p:txBody>
        </p:sp>
        <p:sp>
          <p:nvSpPr>
            <p:cNvPr id="9" name="TextBox 9"/>
            <p:cNvSpPr txBox="1"/>
            <p:nvPr/>
          </p:nvSpPr>
          <p:spPr>
            <a:xfrm>
              <a:off x="0" y="1117766"/>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Uzay robot kolları, keşiflerde kritik rol oynar.</a:t>
              </a:r>
            </a:p>
          </p:txBody>
        </p:sp>
      </p:grpSp>
      <p:grpSp>
        <p:nvGrpSpPr>
          <p:cNvPr id="10" name="Group 10"/>
          <p:cNvGrpSpPr/>
          <p:nvPr/>
        </p:nvGrpSpPr>
        <p:grpSpPr>
          <a:xfrm>
            <a:off x="666750" y="7359963"/>
            <a:ext cx="5448300" cy="1620533"/>
            <a:chOff x="0" y="0"/>
            <a:chExt cx="7264400" cy="21607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Cerrahi</a:t>
              </a:r>
            </a:p>
          </p:txBody>
        </p:sp>
        <p:sp>
          <p:nvSpPr>
            <p:cNvPr id="12" name="TextBox 12"/>
            <p:cNvSpPr txBox="1"/>
            <p:nvPr/>
          </p:nvSpPr>
          <p:spPr>
            <a:xfrm>
              <a:off x="0" y="1146193"/>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Cerrahi robot kolları, hassasiyetle işlemler yapar.</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Otomotiv Üretiminde Robot Kollar</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Birleştirme</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Birleştirme süreçlerinde robot kollar </a:t>
              </a:r>
              <a:r>
                <a:rPr lang="en-US" sz="2200" b="1" u="none" strike="noStrike">
                  <a:solidFill>
                    <a:srgbClr val="FFFFFF"/>
                  </a:solidFill>
                  <a:latin typeface="Raleway Bold"/>
                  <a:ea typeface="Raleway Bold"/>
                  <a:cs typeface="Raleway Bold"/>
                  <a:sym typeface="Raleway Bold"/>
                </a:rPr>
                <a:t>yüksek hassasiyet</a:t>
              </a:r>
              <a:r>
                <a:rPr lang="en-US" sz="2200" u="none" strike="noStrike">
                  <a:solidFill>
                    <a:srgbClr val="FFFFFF"/>
                  </a:solidFill>
                  <a:latin typeface="Raleway"/>
                  <a:ea typeface="Raleway"/>
                  <a:cs typeface="Raleway"/>
                  <a:sym typeface="Raleway"/>
                </a:rPr>
                <a:t> sunar.</a:t>
              </a:r>
            </a:p>
          </p:txBody>
        </p:sp>
      </p:grpSp>
      <p:grpSp>
        <p:nvGrpSpPr>
          <p:cNvPr id="7" name="Group 7"/>
          <p:cNvGrpSpPr/>
          <p:nvPr/>
        </p:nvGrpSpPr>
        <p:grpSpPr>
          <a:xfrm>
            <a:off x="6419850" y="7381283"/>
            <a:ext cx="5448300" cy="1599213"/>
            <a:chOff x="0" y="0"/>
            <a:chExt cx="7264400" cy="21322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Boyama</a:t>
              </a:r>
            </a:p>
          </p:txBody>
        </p:sp>
        <p:sp>
          <p:nvSpPr>
            <p:cNvPr id="9" name="TextBox 9"/>
            <p:cNvSpPr txBox="1"/>
            <p:nvPr/>
          </p:nvSpPr>
          <p:spPr>
            <a:xfrm>
              <a:off x="0" y="1117766"/>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 kollar, araçların dış yüzeylerine </a:t>
              </a:r>
              <a:r>
                <a:rPr lang="en-US" sz="2200" b="1" u="none" strike="noStrike">
                  <a:solidFill>
                    <a:srgbClr val="FFFFFF"/>
                  </a:solidFill>
                  <a:latin typeface="Raleway Bold"/>
                  <a:ea typeface="Raleway Bold"/>
                  <a:cs typeface="Raleway Bold"/>
                  <a:sym typeface="Raleway Bold"/>
                </a:rPr>
                <a:t>hassas boya</a:t>
              </a:r>
              <a:r>
                <a:rPr lang="en-US" sz="2200" u="none" strike="noStrike">
                  <a:solidFill>
                    <a:srgbClr val="FFFFFF"/>
                  </a:solidFill>
                  <a:latin typeface="Raleway"/>
                  <a:ea typeface="Raleway"/>
                  <a:cs typeface="Raleway"/>
                  <a:sym typeface="Raleway"/>
                </a:rPr>
                <a:t> uygular.</a:t>
              </a:r>
            </a:p>
          </p:txBody>
        </p:sp>
      </p:grpSp>
      <p:grpSp>
        <p:nvGrpSpPr>
          <p:cNvPr id="10" name="Group 10"/>
          <p:cNvGrpSpPr/>
          <p:nvPr/>
        </p:nvGrpSpPr>
        <p:grpSpPr>
          <a:xfrm>
            <a:off x="666750" y="7359963"/>
            <a:ext cx="5448300" cy="1620533"/>
            <a:chOff x="0" y="0"/>
            <a:chExt cx="7264400" cy="21607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Montaj</a:t>
              </a:r>
            </a:p>
          </p:txBody>
        </p:sp>
        <p:sp>
          <p:nvSpPr>
            <p:cNvPr id="12" name="TextBox 12"/>
            <p:cNvSpPr txBox="1"/>
            <p:nvPr/>
          </p:nvSpPr>
          <p:spPr>
            <a:xfrm>
              <a:off x="0" y="1146193"/>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 kollar montaj hatlarında </a:t>
              </a:r>
              <a:r>
                <a:rPr lang="en-US" sz="2200" b="1" u="none" strike="noStrike">
                  <a:solidFill>
                    <a:srgbClr val="FFFFFF"/>
                  </a:solidFill>
                  <a:latin typeface="Raleway Bold"/>
                  <a:ea typeface="Raleway Bold"/>
                  <a:cs typeface="Raleway Bold"/>
                  <a:sym typeface="Raleway Bold"/>
                </a:rPr>
                <a:t>hızlı ve etkili</a:t>
              </a:r>
              <a:r>
                <a:rPr lang="en-US" sz="2200" u="none" strike="noStrike">
                  <a:solidFill>
                    <a:srgbClr val="FFFFFF"/>
                  </a:solidFill>
                  <a:latin typeface="Raleway"/>
                  <a:ea typeface="Raleway"/>
                  <a:cs typeface="Raleway"/>
                  <a:sym typeface="Raleway"/>
                </a:rPr>
                <a:t> çalışır.</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Elektronik Montaj ve Cerrahi Uygulamalar</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Verimlilik</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 kollar, </a:t>
              </a:r>
              <a:r>
                <a:rPr lang="en-US" sz="2200" b="1" u="none" strike="noStrike">
                  <a:solidFill>
                    <a:srgbClr val="FFFFFF"/>
                  </a:solidFill>
                  <a:latin typeface="Raleway Bold"/>
                  <a:ea typeface="Raleway Bold"/>
                  <a:cs typeface="Raleway Bold"/>
                  <a:sym typeface="Raleway Bold"/>
                </a:rPr>
                <a:t>iş süreçlerini optimize</a:t>
              </a:r>
              <a:r>
                <a:rPr lang="en-US" sz="2200" u="none" strike="noStrike">
                  <a:solidFill>
                    <a:srgbClr val="FFFFFF"/>
                  </a:solidFill>
                  <a:latin typeface="Raleway"/>
                  <a:ea typeface="Raleway"/>
                  <a:cs typeface="Raleway"/>
                  <a:sym typeface="Raleway"/>
                </a:rPr>
                <a:t> ederek verimliliği artırır.</a:t>
              </a:r>
            </a:p>
          </p:txBody>
        </p:sp>
      </p:grpSp>
      <p:grpSp>
        <p:nvGrpSpPr>
          <p:cNvPr id="7" name="Group 7"/>
          <p:cNvGrpSpPr/>
          <p:nvPr/>
        </p:nvGrpSpPr>
        <p:grpSpPr>
          <a:xfrm>
            <a:off x="6419850" y="7381283"/>
            <a:ext cx="5448300" cy="1599213"/>
            <a:chOff x="0" y="0"/>
            <a:chExt cx="7264400" cy="21322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Cerrahi</a:t>
              </a:r>
            </a:p>
          </p:txBody>
        </p:sp>
        <p:sp>
          <p:nvSpPr>
            <p:cNvPr id="9" name="TextBox 9"/>
            <p:cNvSpPr txBox="1"/>
            <p:nvPr/>
          </p:nvSpPr>
          <p:spPr>
            <a:xfrm>
              <a:off x="0" y="1117766"/>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Cerrahi robotlar, </a:t>
              </a:r>
              <a:r>
                <a:rPr lang="en-US" sz="2200" b="1" u="none" strike="noStrike">
                  <a:solidFill>
                    <a:srgbClr val="FFFFFF"/>
                  </a:solidFill>
                  <a:latin typeface="Raleway Bold"/>
                  <a:ea typeface="Raleway Bold"/>
                  <a:cs typeface="Raleway Bold"/>
                  <a:sym typeface="Raleway Bold"/>
                </a:rPr>
                <a:t>yüksek hassasiyetle</a:t>
              </a:r>
              <a:r>
                <a:rPr lang="en-US" sz="2200" u="none" strike="noStrike">
                  <a:solidFill>
                    <a:srgbClr val="FFFFFF"/>
                  </a:solidFill>
                  <a:latin typeface="Raleway"/>
                  <a:ea typeface="Raleway"/>
                  <a:cs typeface="Raleway"/>
                  <a:sym typeface="Raleway"/>
                </a:rPr>
                <a:t> operasyonlar gerçekleştirir.</a:t>
              </a:r>
            </a:p>
          </p:txBody>
        </p:sp>
      </p:grpSp>
      <p:grpSp>
        <p:nvGrpSpPr>
          <p:cNvPr id="10" name="Group 10"/>
          <p:cNvGrpSpPr/>
          <p:nvPr/>
        </p:nvGrpSpPr>
        <p:grpSpPr>
          <a:xfrm>
            <a:off x="666750" y="7359963"/>
            <a:ext cx="5448300" cy="1620533"/>
            <a:chOff x="0" y="0"/>
            <a:chExt cx="7264400" cy="21607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Montaj</a:t>
              </a:r>
            </a:p>
          </p:txBody>
        </p:sp>
        <p:sp>
          <p:nvSpPr>
            <p:cNvPr id="12" name="TextBox 12"/>
            <p:cNvSpPr txBox="1"/>
            <p:nvPr/>
          </p:nvSpPr>
          <p:spPr>
            <a:xfrm>
              <a:off x="0" y="1146193"/>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 kollar, </a:t>
              </a:r>
              <a:r>
                <a:rPr lang="en-US" sz="2200" b="1" u="none" strike="noStrike">
                  <a:solidFill>
                    <a:srgbClr val="FFFFFF"/>
                  </a:solidFill>
                  <a:latin typeface="Raleway Bold"/>
                  <a:ea typeface="Raleway Bold"/>
                  <a:cs typeface="Raleway Bold"/>
                  <a:sym typeface="Raleway Bold"/>
                </a:rPr>
                <a:t>hızla ve hassasiyetle</a:t>
              </a:r>
              <a:r>
                <a:rPr lang="en-US" sz="2200" u="none" strike="noStrike">
                  <a:solidFill>
                    <a:srgbClr val="FFFFFF"/>
                  </a:solidFill>
                  <a:latin typeface="Raleway"/>
                  <a:ea typeface="Raleway"/>
                  <a:cs typeface="Raleway"/>
                  <a:sym typeface="Raleway"/>
                </a:rPr>
                <a:t> elektronik montaj yapar.</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Kullanım Alanları: Uzay ve Gıda Paketleme</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Lojistik</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Robotics streamline </a:t>
              </a:r>
              <a:r>
                <a:rPr lang="en-US" sz="2200" b="1" u="none" strike="noStrike">
                  <a:solidFill>
                    <a:srgbClr val="FFFFFF"/>
                  </a:solidFill>
                  <a:latin typeface="Raleway Bold"/>
                  <a:ea typeface="Raleway Bold"/>
                  <a:cs typeface="Raleway Bold"/>
                  <a:sym typeface="Raleway Bold"/>
                </a:rPr>
                <a:t>logistics operations</a:t>
              </a:r>
              <a:r>
                <a:rPr lang="en-US" sz="2200" u="none" strike="noStrike">
                  <a:solidFill>
                    <a:srgbClr val="FFFFFF"/>
                  </a:solidFill>
                  <a:latin typeface="Raleway"/>
                  <a:ea typeface="Raleway"/>
                  <a:cs typeface="Raleway"/>
                  <a:sym typeface="Raleway"/>
                </a:rPr>
                <a:t> for better management.</a:t>
              </a:r>
            </a:p>
          </p:txBody>
        </p:sp>
      </p:grpSp>
      <p:grpSp>
        <p:nvGrpSpPr>
          <p:cNvPr id="7" name="Group 7"/>
          <p:cNvGrpSpPr/>
          <p:nvPr/>
        </p:nvGrpSpPr>
        <p:grpSpPr>
          <a:xfrm>
            <a:off x="6419850" y="7381283"/>
            <a:ext cx="5448300" cy="1599213"/>
            <a:chOff x="0" y="0"/>
            <a:chExt cx="7264400" cy="21322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Gıda</a:t>
              </a:r>
            </a:p>
          </p:txBody>
        </p:sp>
        <p:sp>
          <p:nvSpPr>
            <p:cNvPr id="9" name="TextBox 9"/>
            <p:cNvSpPr txBox="1"/>
            <p:nvPr/>
          </p:nvSpPr>
          <p:spPr>
            <a:xfrm>
              <a:off x="0" y="1117766"/>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They enhance </a:t>
              </a:r>
              <a:r>
                <a:rPr lang="en-US" sz="2200" b="1" u="none" strike="noStrike">
                  <a:solidFill>
                    <a:srgbClr val="FFFFFF"/>
                  </a:solidFill>
                  <a:latin typeface="Raleway Bold"/>
                  <a:ea typeface="Raleway Bold"/>
                  <a:cs typeface="Raleway Bold"/>
                  <a:sym typeface="Raleway Bold"/>
                </a:rPr>
                <a:t>efficiency in food packaging</a:t>
              </a:r>
              <a:r>
                <a:rPr lang="en-US" sz="2200" u="none" strike="noStrike">
                  <a:solidFill>
                    <a:srgbClr val="FFFFFF"/>
                  </a:solidFill>
                  <a:latin typeface="Raleway"/>
                  <a:ea typeface="Raleway"/>
                  <a:cs typeface="Raleway"/>
                  <a:sym typeface="Raleway"/>
                </a:rPr>
                <a:t> processes.</a:t>
              </a:r>
            </a:p>
          </p:txBody>
        </p:sp>
      </p:grpSp>
      <p:grpSp>
        <p:nvGrpSpPr>
          <p:cNvPr id="10" name="Group 10"/>
          <p:cNvGrpSpPr/>
          <p:nvPr/>
        </p:nvGrpSpPr>
        <p:grpSpPr>
          <a:xfrm>
            <a:off x="666750" y="7359963"/>
            <a:ext cx="5448300" cy="1620533"/>
            <a:chOff x="0" y="0"/>
            <a:chExt cx="7264400" cy="21607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Uzay</a:t>
              </a:r>
            </a:p>
          </p:txBody>
        </p:sp>
        <p:sp>
          <p:nvSpPr>
            <p:cNvPr id="12" name="TextBox 12"/>
            <p:cNvSpPr txBox="1"/>
            <p:nvPr/>
          </p:nvSpPr>
          <p:spPr>
            <a:xfrm>
              <a:off x="0" y="1146193"/>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Robotic arms are essential for </a:t>
              </a:r>
              <a:r>
                <a:rPr lang="en-US" sz="2200" b="1" u="none" strike="noStrike">
                  <a:solidFill>
                    <a:srgbClr val="FFFFFF"/>
                  </a:solidFill>
                  <a:latin typeface="Raleway Bold"/>
                  <a:ea typeface="Raleway Bold"/>
                  <a:cs typeface="Raleway Bold"/>
                  <a:sym typeface="Raleway Bold"/>
                </a:rPr>
                <a:t>space exploration</a:t>
              </a:r>
              <a:r>
                <a:rPr lang="en-US" sz="2200" u="none" strike="noStrike">
                  <a:solidFill>
                    <a:srgbClr val="FFFFFF"/>
                  </a:solidFill>
                  <a:latin typeface="Raleway"/>
                  <a:ea typeface="Raleway"/>
                  <a:cs typeface="Raleway"/>
                  <a:sym typeface="Raleway"/>
                </a:rPr>
                <a:t> tasks.</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Yapay Zeka ve Robot İşbirliği</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Adaptasyon</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b="1" u="none" strike="noStrike">
                  <a:solidFill>
                    <a:srgbClr val="FFFFFF"/>
                  </a:solidFill>
                  <a:latin typeface="Raleway Bold"/>
                  <a:ea typeface="Raleway Bold"/>
                  <a:cs typeface="Raleway Bold"/>
                  <a:sym typeface="Raleway Bold"/>
                </a:rPr>
                <a:t>Sensörler sayesinde robotlar çevrelerine uyum sağlar.</a:t>
              </a:r>
            </a:p>
          </p:txBody>
        </p:sp>
      </p:grpSp>
      <p:grpSp>
        <p:nvGrpSpPr>
          <p:cNvPr id="7" name="Group 7"/>
          <p:cNvGrpSpPr/>
          <p:nvPr/>
        </p:nvGrpSpPr>
        <p:grpSpPr>
          <a:xfrm>
            <a:off x="6419850" y="7381283"/>
            <a:ext cx="5448300" cy="1599213"/>
            <a:chOff x="0" y="0"/>
            <a:chExt cx="7264400" cy="21322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Öğrenme</a:t>
              </a:r>
            </a:p>
          </p:txBody>
        </p:sp>
        <p:sp>
          <p:nvSpPr>
            <p:cNvPr id="9" name="TextBox 9"/>
            <p:cNvSpPr txBox="1"/>
            <p:nvPr/>
          </p:nvSpPr>
          <p:spPr>
            <a:xfrm>
              <a:off x="0" y="1117766"/>
              <a:ext cx="7264400" cy="1014518"/>
            </a:xfrm>
            <a:prstGeom prst="rect">
              <a:avLst/>
            </a:prstGeom>
          </p:spPr>
          <p:txBody>
            <a:bodyPr lIns="0" tIns="0" rIns="0" bIns="0" rtlCol="0" anchor="t">
              <a:spAutoFit/>
            </a:bodyPr>
            <a:lstStyle/>
            <a:p>
              <a:pPr marL="0" lvl="0" indent="0" algn="ctr">
                <a:lnSpc>
                  <a:spcPts val="3080"/>
                </a:lnSpc>
              </a:pPr>
              <a:r>
                <a:rPr lang="en-US" sz="2200" b="1" u="none" strike="noStrike">
                  <a:solidFill>
                    <a:srgbClr val="FFFFFF"/>
                  </a:solidFill>
                  <a:latin typeface="Raleway Bold"/>
                  <a:ea typeface="Raleway Bold"/>
                  <a:cs typeface="Raleway Bold"/>
                  <a:sym typeface="Raleway Bold"/>
                </a:rPr>
                <a:t>Makine öğrenimi ile robotlar otonom hale gelir.</a:t>
              </a:r>
            </a:p>
          </p:txBody>
        </p:sp>
      </p:grpSp>
      <p:grpSp>
        <p:nvGrpSpPr>
          <p:cNvPr id="10" name="Group 10"/>
          <p:cNvGrpSpPr/>
          <p:nvPr/>
        </p:nvGrpSpPr>
        <p:grpSpPr>
          <a:xfrm>
            <a:off x="666750" y="7359963"/>
            <a:ext cx="5448300" cy="1620533"/>
            <a:chOff x="0" y="0"/>
            <a:chExt cx="7264400" cy="21607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Entegrasyon</a:t>
              </a:r>
            </a:p>
          </p:txBody>
        </p:sp>
        <p:sp>
          <p:nvSpPr>
            <p:cNvPr id="12" name="TextBox 12"/>
            <p:cNvSpPr txBox="1"/>
            <p:nvPr/>
          </p:nvSpPr>
          <p:spPr>
            <a:xfrm>
              <a:off x="0" y="1146193"/>
              <a:ext cx="7264400" cy="1014518"/>
            </a:xfrm>
            <a:prstGeom prst="rect">
              <a:avLst/>
            </a:prstGeom>
          </p:spPr>
          <p:txBody>
            <a:bodyPr lIns="0" tIns="0" rIns="0" bIns="0" rtlCol="0" anchor="t">
              <a:spAutoFit/>
            </a:bodyPr>
            <a:lstStyle/>
            <a:p>
              <a:pPr marL="0" lvl="0" indent="0" algn="ctr">
                <a:lnSpc>
                  <a:spcPts val="3080"/>
                </a:lnSpc>
              </a:pPr>
              <a:r>
                <a:rPr lang="en-US" sz="2200" b="1" u="none" strike="noStrike">
                  <a:solidFill>
                    <a:srgbClr val="FFFFFF"/>
                  </a:solidFill>
                  <a:latin typeface="Raleway Bold"/>
                  <a:ea typeface="Raleway Bold"/>
                  <a:cs typeface="Raleway Bold"/>
                  <a:sym typeface="Raleway Bold"/>
                </a:rPr>
                <a:t>Yapay zeka, robotik kolların akıllanmasını sağlar.</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Robot Kolların Akıllanması</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Uygulama</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Sensör teknolojileri </a:t>
              </a:r>
              <a:r>
                <a:rPr lang="en-US" sz="2200" b="1" u="none" strike="noStrike">
                  <a:solidFill>
                    <a:srgbClr val="FFFFFF"/>
                  </a:solidFill>
                  <a:latin typeface="Raleway Bold"/>
                  <a:ea typeface="Raleway Bold"/>
                  <a:cs typeface="Raleway Bold"/>
                  <a:sym typeface="Raleway Bold"/>
                </a:rPr>
                <a:t>etkileşim ve adaptasyon</a:t>
              </a:r>
              <a:r>
                <a:rPr lang="en-US" sz="2200" u="none" strike="noStrike">
                  <a:solidFill>
                    <a:srgbClr val="FFFFFF"/>
                  </a:solidFill>
                  <a:latin typeface="Raleway"/>
                  <a:ea typeface="Raleway"/>
                  <a:cs typeface="Raleway"/>
                  <a:sym typeface="Raleway"/>
                </a:rPr>
                <a:t> sağlar.</a:t>
              </a:r>
            </a:p>
          </p:txBody>
        </p:sp>
      </p:grpSp>
      <p:grpSp>
        <p:nvGrpSpPr>
          <p:cNvPr id="7" name="Group 7"/>
          <p:cNvGrpSpPr/>
          <p:nvPr/>
        </p:nvGrpSpPr>
        <p:grpSpPr>
          <a:xfrm>
            <a:off x="6419850" y="7381283"/>
            <a:ext cx="5448300" cy="1599213"/>
            <a:chOff x="0" y="0"/>
            <a:chExt cx="7264400" cy="21322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Otonomluk</a:t>
              </a:r>
            </a:p>
          </p:txBody>
        </p:sp>
        <p:sp>
          <p:nvSpPr>
            <p:cNvPr id="9" name="TextBox 9"/>
            <p:cNvSpPr txBox="1"/>
            <p:nvPr/>
          </p:nvSpPr>
          <p:spPr>
            <a:xfrm>
              <a:off x="0" y="1117766"/>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Robotlar bağımsız </a:t>
              </a:r>
              <a:r>
                <a:rPr lang="en-US" sz="2200" b="1" u="none" strike="noStrike">
                  <a:solidFill>
                    <a:srgbClr val="FFFFFF"/>
                  </a:solidFill>
                  <a:latin typeface="Raleway Bold"/>
                  <a:ea typeface="Raleway Bold"/>
                  <a:cs typeface="Raleway Bold"/>
                  <a:sym typeface="Raleway Bold"/>
                </a:rPr>
                <a:t>kararlar alabilir</a:t>
              </a:r>
              <a:r>
                <a:rPr lang="en-US" sz="2200" u="none" strike="noStrike">
                  <a:solidFill>
                    <a:srgbClr val="FFFFFF"/>
                  </a:solidFill>
                  <a:latin typeface="Raleway"/>
                  <a:ea typeface="Raleway"/>
                  <a:cs typeface="Raleway"/>
                  <a:sym typeface="Raleway"/>
                </a:rPr>
                <a:t> ve uygulayabilir.</a:t>
              </a:r>
            </a:p>
          </p:txBody>
        </p:sp>
      </p:grpSp>
      <p:grpSp>
        <p:nvGrpSpPr>
          <p:cNvPr id="10" name="Group 10"/>
          <p:cNvGrpSpPr/>
          <p:nvPr/>
        </p:nvGrpSpPr>
        <p:grpSpPr>
          <a:xfrm>
            <a:off x="666750" y="7359963"/>
            <a:ext cx="5448300" cy="1620533"/>
            <a:chOff x="0" y="0"/>
            <a:chExt cx="7264400" cy="21607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Akıl</a:t>
              </a:r>
            </a:p>
          </p:txBody>
        </p:sp>
        <p:sp>
          <p:nvSpPr>
            <p:cNvPr id="12" name="TextBox 12"/>
            <p:cNvSpPr txBox="1"/>
            <p:nvPr/>
          </p:nvSpPr>
          <p:spPr>
            <a:xfrm>
              <a:off x="0" y="1146193"/>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Makine öğrenimi robotlara </a:t>
              </a:r>
              <a:r>
                <a:rPr lang="en-US" sz="2200" b="1" u="none" strike="noStrike">
                  <a:solidFill>
                    <a:srgbClr val="FFFFFF"/>
                  </a:solidFill>
                  <a:latin typeface="Raleway Bold"/>
                  <a:ea typeface="Raleway Bold"/>
                  <a:cs typeface="Raleway Bold"/>
                  <a:sym typeface="Raleway Bold"/>
                </a:rPr>
                <a:t>öğrenme yetisi</a:t>
              </a:r>
              <a:r>
                <a:rPr lang="en-US" sz="2200" u="none" strike="noStrike">
                  <a:solidFill>
                    <a:srgbClr val="FFFFFF"/>
                  </a:solidFill>
                  <a:latin typeface="Raleway"/>
                  <a:ea typeface="Raleway"/>
                  <a:cs typeface="Raleway"/>
                  <a:sym typeface="Raleway"/>
                </a:rPr>
                <a:t> kazandırır.</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Görüntü İşleme ve Adaptif Hareketler</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Adaptif</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b="1" u="none" strike="noStrike">
                  <a:solidFill>
                    <a:srgbClr val="FFFFFF"/>
                  </a:solidFill>
                  <a:latin typeface="Raleway Bold"/>
                  <a:ea typeface="Raleway Bold"/>
                  <a:cs typeface="Raleway Bold"/>
                  <a:sym typeface="Raleway Bold"/>
                </a:rPr>
                <a:t>Adaptif hareketler</a:t>
              </a:r>
              <a:r>
                <a:rPr lang="en-US" sz="2200" u="none" strike="noStrike">
                  <a:solidFill>
                    <a:srgbClr val="FFFFFF"/>
                  </a:solidFill>
                  <a:latin typeface="Raleway"/>
                  <a:ea typeface="Raleway"/>
                  <a:cs typeface="Raleway"/>
                  <a:sym typeface="Raleway"/>
                </a:rPr>
                <a:t>, robotların çevresine yanıt vermesini sağlar.</a:t>
              </a:r>
            </a:p>
          </p:txBody>
        </p:sp>
      </p:grpSp>
      <p:grpSp>
        <p:nvGrpSpPr>
          <p:cNvPr id="7" name="Group 7"/>
          <p:cNvGrpSpPr/>
          <p:nvPr/>
        </p:nvGrpSpPr>
        <p:grpSpPr>
          <a:xfrm>
            <a:off x="6419850" y="7381283"/>
            <a:ext cx="5448300" cy="1599213"/>
            <a:chOff x="0" y="0"/>
            <a:chExt cx="7264400" cy="21322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Sensör</a:t>
              </a:r>
            </a:p>
          </p:txBody>
        </p:sp>
        <p:sp>
          <p:nvSpPr>
            <p:cNvPr id="9" name="TextBox 9"/>
            <p:cNvSpPr txBox="1"/>
            <p:nvPr/>
          </p:nvSpPr>
          <p:spPr>
            <a:xfrm>
              <a:off x="0" y="1117766"/>
              <a:ext cx="7264400" cy="1014518"/>
            </a:xfrm>
            <a:prstGeom prst="rect">
              <a:avLst/>
            </a:prstGeom>
          </p:spPr>
          <p:txBody>
            <a:bodyPr lIns="0" tIns="0" rIns="0" bIns="0" rtlCol="0" anchor="t">
              <a:spAutoFit/>
            </a:bodyPr>
            <a:lstStyle/>
            <a:p>
              <a:pPr marL="0" lvl="0" indent="0" algn="ctr">
                <a:lnSpc>
                  <a:spcPts val="3080"/>
                </a:lnSpc>
              </a:pPr>
              <a:r>
                <a:rPr lang="en-US" sz="2200" b="1" u="none" strike="noStrike">
                  <a:solidFill>
                    <a:srgbClr val="FFFFFF"/>
                  </a:solidFill>
                  <a:latin typeface="Raleway Bold"/>
                  <a:ea typeface="Raleway Bold"/>
                  <a:cs typeface="Raleway Bold"/>
                  <a:sym typeface="Raleway Bold"/>
                </a:rPr>
                <a:t>Sensör teknolojileri</a:t>
              </a:r>
              <a:r>
                <a:rPr lang="en-US" sz="2200" u="none" strike="noStrike">
                  <a:solidFill>
                    <a:srgbClr val="FFFFFF"/>
                  </a:solidFill>
                  <a:latin typeface="Raleway"/>
                  <a:ea typeface="Raleway"/>
                  <a:cs typeface="Raleway"/>
                  <a:sym typeface="Raleway"/>
                </a:rPr>
                <a:t>, verimliliği artıran kritik bileşenlerdir.</a:t>
              </a:r>
            </a:p>
          </p:txBody>
        </p:sp>
      </p:grpSp>
      <p:grpSp>
        <p:nvGrpSpPr>
          <p:cNvPr id="10" name="Group 10"/>
          <p:cNvGrpSpPr/>
          <p:nvPr/>
        </p:nvGrpSpPr>
        <p:grpSpPr>
          <a:xfrm>
            <a:off x="666750" y="7359963"/>
            <a:ext cx="5448300" cy="1620533"/>
            <a:chOff x="0" y="0"/>
            <a:chExt cx="7264400" cy="21607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Görüntü</a:t>
              </a:r>
            </a:p>
          </p:txBody>
        </p:sp>
        <p:sp>
          <p:nvSpPr>
            <p:cNvPr id="12" name="TextBox 12"/>
            <p:cNvSpPr txBox="1"/>
            <p:nvPr/>
          </p:nvSpPr>
          <p:spPr>
            <a:xfrm>
              <a:off x="0" y="1146193"/>
              <a:ext cx="7264400" cy="1014518"/>
            </a:xfrm>
            <a:prstGeom prst="rect">
              <a:avLst/>
            </a:prstGeom>
          </p:spPr>
          <p:txBody>
            <a:bodyPr lIns="0" tIns="0" rIns="0" bIns="0" rtlCol="0" anchor="t">
              <a:spAutoFit/>
            </a:bodyPr>
            <a:lstStyle/>
            <a:p>
              <a:pPr marL="0" lvl="0" indent="0" algn="ctr">
                <a:lnSpc>
                  <a:spcPts val="3080"/>
                </a:lnSpc>
              </a:pPr>
              <a:r>
                <a:rPr lang="en-US" sz="2200" b="1" u="none" strike="noStrike">
                  <a:solidFill>
                    <a:srgbClr val="FFFFFF"/>
                  </a:solidFill>
                  <a:latin typeface="Raleway Bold"/>
                  <a:ea typeface="Raleway Bold"/>
                  <a:cs typeface="Raleway Bold"/>
                  <a:sym typeface="Raleway Bold"/>
                </a:rPr>
                <a:t>Görüntü işleme</a:t>
              </a:r>
              <a:r>
                <a:rPr lang="en-US" sz="2200" u="none" strike="noStrike">
                  <a:solidFill>
                    <a:srgbClr val="FFFFFF"/>
                  </a:solidFill>
                  <a:latin typeface="Raleway"/>
                  <a:ea typeface="Raleway"/>
                  <a:cs typeface="Raleway"/>
                  <a:sym typeface="Raleway"/>
                </a:rPr>
                <a:t>, robotların çevresini algılamasına yardımcı olur.</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Gelecek Vizyonları ve Yenilikler</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Gelecek</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Robotic arms will shape future manufacturing landscapes.</a:t>
              </a:r>
            </a:p>
          </p:txBody>
        </p:sp>
      </p:grpSp>
      <p:grpSp>
        <p:nvGrpSpPr>
          <p:cNvPr id="7" name="Group 7"/>
          <p:cNvGrpSpPr/>
          <p:nvPr/>
        </p:nvGrpSpPr>
        <p:grpSpPr>
          <a:xfrm>
            <a:off x="6419850" y="7381283"/>
            <a:ext cx="5448300" cy="1599213"/>
            <a:chOff x="0" y="0"/>
            <a:chExt cx="7264400" cy="21322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İnovasyon</a:t>
              </a:r>
            </a:p>
          </p:txBody>
        </p:sp>
        <p:sp>
          <p:nvSpPr>
            <p:cNvPr id="9" name="TextBox 9"/>
            <p:cNvSpPr txBox="1"/>
            <p:nvPr/>
          </p:nvSpPr>
          <p:spPr>
            <a:xfrm>
              <a:off x="0" y="1117766"/>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Advanced sensors revolutionize robotic arm capabilities.</a:t>
              </a:r>
            </a:p>
          </p:txBody>
        </p:sp>
      </p:grpSp>
      <p:grpSp>
        <p:nvGrpSpPr>
          <p:cNvPr id="10" name="Group 10"/>
          <p:cNvGrpSpPr/>
          <p:nvPr/>
        </p:nvGrpSpPr>
        <p:grpSpPr>
          <a:xfrm>
            <a:off x="666750" y="7359963"/>
            <a:ext cx="5448300" cy="1620533"/>
            <a:chOff x="0" y="0"/>
            <a:chExt cx="7264400" cy="21607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İşbirliği</a:t>
              </a:r>
            </a:p>
          </p:txBody>
        </p:sp>
        <p:sp>
          <p:nvSpPr>
            <p:cNvPr id="12" name="TextBox 12"/>
            <p:cNvSpPr txBox="1"/>
            <p:nvPr/>
          </p:nvSpPr>
          <p:spPr>
            <a:xfrm>
              <a:off x="0" y="1146193"/>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Robotic arms enhance human productivity in industries.</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Geleceğin Robot Kolları</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Etkileşim</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b="1" u="none" strike="noStrike">
                  <a:solidFill>
                    <a:srgbClr val="FFFFFF"/>
                  </a:solidFill>
                  <a:latin typeface="Raleway Bold"/>
                  <a:ea typeface="Raleway Bold"/>
                  <a:cs typeface="Raleway Bold"/>
                  <a:sym typeface="Raleway Bold"/>
                </a:rPr>
                <a:t>İnsan-robot etkileşimi</a:t>
              </a:r>
              <a:r>
                <a:rPr lang="en-US" sz="2200" u="none" strike="noStrike">
                  <a:solidFill>
                    <a:srgbClr val="FFFFFF"/>
                  </a:solidFill>
                  <a:latin typeface="Raleway"/>
                  <a:ea typeface="Raleway"/>
                  <a:cs typeface="Raleway"/>
                  <a:sym typeface="Raleway"/>
                </a:rPr>
                <a:t> daha doğal hale geliyor.</a:t>
              </a:r>
            </a:p>
          </p:txBody>
        </p:sp>
      </p:grpSp>
      <p:grpSp>
        <p:nvGrpSpPr>
          <p:cNvPr id="7" name="Group 7"/>
          <p:cNvGrpSpPr/>
          <p:nvPr/>
        </p:nvGrpSpPr>
        <p:grpSpPr>
          <a:xfrm>
            <a:off x="6419850" y="7381283"/>
            <a:ext cx="5448300" cy="1208688"/>
            <a:chOff x="0" y="0"/>
            <a:chExt cx="7264400" cy="16115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Sensörler</a:t>
              </a:r>
            </a:p>
          </p:txBody>
        </p:sp>
        <p:sp>
          <p:nvSpPr>
            <p:cNvPr id="9" name="TextBox 9"/>
            <p:cNvSpPr txBox="1"/>
            <p:nvPr/>
          </p:nvSpPr>
          <p:spPr>
            <a:xfrm>
              <a:off x="0" y="1117766"/>
              <a:ext cx="7264400" cy="493818"/>
            </a:xfrm>
            <a:prstGeom prst="rect">
              <a:avLst/>
            </a:prstGeom>
          </p:spPr>
          <p:txBody>
            <a:bodyPr lIns="0" tIns="0" rIns="0" bIns="0" rtlCol="0" anchor="t">
              <a:spAutoFit/>
            </a:bodyPr>
            <a:lstStyle/>
            <a:p>
              <a:pPr marL="0" lvl="0" indent="0" algn="ctr">
                <a:lnSpc>
                  <a:spcPts val="3080"/>
                </a:lnSpc>
              </a:pPr>
              <a:r>
                <a:rPr lang="en-US" sz="2200" b="1" u="none" strike="noStrike">
                  <a:solidFill>
                    <a:srgbClr val="FFFFFF"/>
                  </a:solidFill>
                  <a:latin typeface="Raleway Bold"/>
                  <a:ea typeface="Raleway Bold"/>
                  <a:cs typeface="Raleway Bold"/>
                  <a:sym typeface="Raleway Bold"/>
                </a:rPr>
                <a:t>Gelişmiş sensörler</a:t>
              </a:r>
              <a:r>
                <a:rPr lang="en-US" sz="2200" u="none" strike="noStrike">
                  <a:solidFill>
                    <a:srgbClr val="FFFFFF"/>
                  </a:solidFill>
                  <a:latin typeface="Raleway"/>
                  <a:ea typeface="Raleway"/>
                  <a:cs typeface="Raleway"/>
                  <a:sym typeface="Raleway"/>
                </a:rPr>
                <a:t> çevresel verileri toplar.</a:t>
              </a:r>
            </a:p>
          </p:txBody>
        </p:sp>
      </p:grpSp>
      <p:grpSp>
        <p:nvGrpSpPr>
          <p:cNvPr id="10" name="Group 10"/>
          <p:cNvGrpSpPr/>
          <p:nvPr/>
        </p:nvGrpSpPr>
        <p:grpSpPr>
          <a:xfrm>
            <a:off x="666750" y="7359963"/>
            <a:ext cx="5448300" cy="1230008"/>
            <a:chOff x="0" y="0"/>
            <a:chExt cx="7264400" cy="16400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Otonom</a:t>
              </a:r>
            </a:p>
          </p:txBody>
        </p:sp>
        <p:sp>
          <p:nvSpPr>
            <p:cNvPr id="12" name="TextBox 12"/>
            <p:cNvSpPr txBox="1"/>
            <p:nvPr/>
          </p:nvSpPr>
          <p:spPr>
            <a:xfrm>
              <a:off x="0" y="1146193"/>
              <a:ext cx="7264400" cy="493818"/>
            </a:xfrm>
            <a:prstGeom prst="rect">
              <a:avLst/>
            </a:prstGeom>
          </p:spPr>
          <p:txBody>
            <a:bodyPr lIns="0" tIns="0" rIns="0" bIns="0" rtlCol="0" anchor="t">
              <a:spAutoFit/>
            </a:bodyPr>
            <a:lstStyle/>
            <a:p>
              <a:pPr marL="0" lvl="0" indent="0" algn="ctr">
                <a:lnSpc>
                  <a:spcPts val="3080"/>
                </a:lnSpc>
              </a:pPr>
              <a:r>
                <a:rPr lang="en-US" sz="2200" b="1" u="none" strike="noStrike">
                  <a:solidFill>
                    <a:srgbClr val="FFFFFF"/>
                  </a:solidFill>
                  <a:latin typeface="Raleway Bold"/>
                  <a:ea typeface="Raleway Bold"/>
                  <a:cs typeface="Raleway Bold"/>
                  <a:sym typeface="Raleway Bold"/>
                </a:rPr>
                <a:t>Robotlar kendi başlarına</a:t>
              </a:r>
              <a:r>
                <a:rPr lang="en-US" sz="2200" u="none" strike="noStrike">
                  <a:solidFill>
                    <a:srgbClr val="FFFFFF"/>
                  </a:solidFill>
                  <a:latin typeface="Raleway"/>
                  <a:ea typeface="Raleway"/>
                  <a:cs typeface="Raleway"/>
                  <a:sym typeface="Raleway"/>
                </a:rPr>
                <a:t> karar verebiliyor.</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2" name="TextBox 2"/>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Helvetica World"/>
                <a:ea typeface="Helvetica World"/>
                <a:cs typeface="Helvetica World"/>
                <a:sym typeface="Helvetica World"/>
              </a:rPr>
              <a:t>2</a:t>
            </a:r>
          </a:p>
        </p:txBody>
      </p:sp>
      <p:grpSp>
        <p:nvGrpSpPr>
          <p:cNvPr id="3" name="Group 3"/>
          <p:cNvGrpSpPr/>
          <p:nvPr/>
        </p:nvGrpSpPr>
        <p:grpSpPr>
          <a:xfrm>
            <a:off x="666750" y="666750"/>
            <a:ext cx="16954500" cy="8953500"/>
            <a:chOff x="0" y="0"/>
            <a:chExt cx="4465383" cy="2358123"/>
          </a:xfrm>
          <a:solidFill>
            <a:srgbClr val="1A1A2E"/>
          </a:solidFill>
        </p:grpSpPr>
        <p:sp>
          <p:nvSpPr>
            <p:cNvPr id="4" name="Freeform 4"/>
            <p:cNvSpPr/>
            <p:nvPr/>
          </p:nvSpPr>
          <p:spPr>
            <a:xfrm>
              <a:off x="0" y="0"/>
              <a:ext cx="4465383" cy="2358124"/>
            </a:xfrm>
            <a:custGeom>
              <a:avLst/>
              <a:gdLst/>
              <a:ahLst/>
              <a:cxnLst/>
              <a:rect l="l" t="t" r="r" b="b"/>
              <a:pathLst>
                <a:path w="4465383" h="2358124">
                  <a:moveTo>
                    <a:pt x="20548" y="0"/>
                  </a:moveTo>
                  <a:lnTo>
                    <a:pt x="4444835" y="0"/>
                  </a:lnTo>
                  <a:cubicBezTo>
                    <a:pt x="4456183" y="0"/>
                    <a:pt x="4465383" y="9200"/>
                    <a:pt x="4465383" y="20548"/>
                  </a:cubicBezTo>
                  <a:lnTo>
                    <a:pt x="4465383" y="2337575"/>
                  </a:lnTo>
                  <a:cubicBezTo>
                    <a:pt x="4465383" y="2348924"/>
                    <a:pt x="4456183" y="2358124"/>
                    <a:pt x="4444835" y="2358124"/>
                  </a:cubicBezTo>
                  <a:lnTo>
                    <a:pt x="20548" y="2358124"/>
                  </a:lnTo>
                  <a:cubicBezTo>
                    <a:pt x="9200" y="2358124"/>
                    <a:pt x="0" y="2348924"/>
                    <a:pt x="0" y="2337575"/>
                  </a:cubicBezTo>
                  <a:lnTo>
                    <a:pt x="0" y="20548"/>
                  </a:lnTo>
                  <a:cubicBezTo>
                    <a:pt x="0" y="9200"/>
                    <a:pt x="9200" y="0"/>
                    <a:pt x="20548" y="0"/>
                  </a:cubicBezTo>
                  <a:close/>
                </a:path>
              </a:pathLst>
            </a:custGeom>
            <a:grpFill/>
            <a:ln cap="rnd">
              <a:noFill/>
              <a:prstDash val="solid"/>
              <a:round/>
            </a:ln>
          </p:spPr>
        </p:sp>
        <p:sp>
          <p:nvSpPr>
            <p:cNvPr id="5" name="TextBox 5"/>
            <p:cNvSpPr txBox="1"/>
            <p:nvPr/>
          </p:nvSpPr>
          <p:spPr>
            <a:xfrm>
              <a:off x="0" y="-38100"/>
              <a:ext cx="4465383" cy="2396223"/>
            </a:xfrm>
            <a:prstGeom prst="rect">
              <a:avLst/>
            </a:prstGeom>
            <a:grpFill/>
          </p:spPr>
          <p:txBody>
            <a:bodyPr lIns="50800" tIns="50800" rIns="50800" bIns="50800" rtlCol="0" anchor="ctr"/>
            <a:lstStyle/>
            <a:p>
              <a:pPr marL="0" lvl="0" indent="0" algn="ctr">
                <a:lnSpc>
                  <a:spcPts val="3359"/>
                </a:lnSpc>
                <a:spcBef>
                  <a:spcPct val="0"/>
                </a:spcBef>
              </a:pPr>
              <a:endParaRPr/>
            </a:p>
          </p:txBody>
        </p:sp>
      </p:grpSp>
      <p:grpSp>
        <p:nvGrpSpPr>
          <p:cNvPr id="6" name="Group 6"/>
          <p:cNvGrpSpPr/>
          <p:nvPr/>
        </p:nvGrpSpPr>
        <p:grpSpPr>
          <a:xfrm>
            <a:off x="1800225" y="1497806"/>
            <a:ext cx="12944475" cy="5059214"/>
            <a:chOff x="0" y="-85725"/>
            <a:chExt cx="17259300" cy="6745620"/>
          </a:xfrm>
        </p:grpSpPr>
        <p:sp>
          <p:nvSpPr>
            <p:cNvPr id="7" name="TextBox 7"/>
            <p:cNvSpPr txBox="1"/>
            <p:nvPr/>
          </p:nvSpPr>
          <p:spPr>
            <a:xfrm>
              <a:off x="0" y="-85725"/>
              <a:ext cx="17259300" cy="1702858"/>
            </a:xfrm>
            <a:prstGeom prst="rect">
              <a:avLst/>
            </a:prstGeom>
          </p:spPr>
          <p:txBody>
            <a:bodyPr lIns="0" tIns="0" rIns="0" bIns="0" rtlCol="0" anchor="t">
              <a:spAutoFit/>
            </a:bodyPr>
            <a:lstStyle/>
            <a:p>
              <a:pPr marL="0" lvl="0" indent="0" algn="l">
                <a:lnSpc>
                  <a:spcPts val="10400"/>
                </a:lnSpc>
              </a:pPr>
              <a:r>
                <a:rPr lang="en-US" sz="8000" spc="-240">
                  <a:solidFill>
                    <a:srgbClr val="FFFFFF"/>
                  </a:solidFill>
                  <a:latin typeface="Georgia Pro Condensed"/>
                  <a:ea typeface="Georgia Pro Condensed"/>
                  <a:cs typeface="Georgia Pro Condensed"/>
                  <a:sym typeface="Georgia Pro Condensed"/>
                </a:rPr>
                <a:t>Robotik Kolların Tanımı</a:t>
              </a:r>
            </a:p>
          </p:txBody>
        </p:sp>
        <p:sp>
          <p:nvSpPr>
            <p:cNvPr id="8" name="TextBox 8"/>
            <p:cNvSpPr txBox="1"/>
            <p:nvPr/>
          </p:nvSpPr>
          <p:spPr>
            <a:xfrm>
              <a:off x="0" y="2197211"/>
              <a:ext cx="17259300" cy="518348"/>
            </a:xfrm>
            <a:prstGeom prst="rect">
              <a:avLst/>
            </a:prstGeom>
          </p:spPr>
          <p:txBody>
            <a:bodyPr lIns="0" tIns="0" rIns="0" bIns="0" rtlCol="0" anchor="t">
              <a:spAutoFit/>
            </a:bodyPr>
            <a:lstStyle/>
            <a:p>
              <a:pPr marL="0" lvl="0" indent="0" algn="l">
                <a:lnSpc>
                  <a:spcPts val="3000"/>
                </a:lnSpc>
                <a:spcBef>
                  <a:spcPct val="0"/>
                </a:spcBef>
              </a:pPr>
              <a:r>
                <a:rPr lang="en-US" sz="3600" b="1" spc="-37" dirty="0" err="1">
                  <a:solidFill>
                    <a:srgbClr val="FFFFFF"/>
                  </a:solidFill>
                  <a:latin typeface="Helvetica World Bold"/>
                  <a:ea typeface="Helvetica World Bold"/>
                  <a:cs typeface="Helvetica World Bold"/>
                  <a:sym typeface="Helvetica World Bold"/>
                </a:rPr>
                <a:t>Temel</a:t>
              </a:r>
              <a:r>
                <a:rPr lang="en-US" sz="3600" b="1" spc="-37" dirty="0">
                  <a:solidFill>
                    <a:srgbClr val="FFFFFF"/>
                  </a:solidFill>
                  <a:latin typeface="Helvetica World Bold"/>
                  <a:ea typeface="Helvetica World Bold"/>
                  <a:cs typeface="Helvetica World Bold"/>
                  <a:sym typeface="Helvetica World Bold"/>
                </a:rPr>
                <a:t> </a:t>
              </a:r>
              <a:r>
                <a:rPr lang="en-US" sz="3600" b="1" spc="-37" dirty="0" err="1">
                  <a:solidFill>
                    <a:srgbClr val="FFFFFF"/>
                  </a:solidFill>
                  <a:latin typeface="Helvetica World Bold"/>
                  <a:ea typeface="Helvetica World Bold"/>
                  <a:cs typeface="Helvetica World Bold"/>
                  <a:sym typeface="Helvetica World Bold"/>
                </a:rPr>
                <a:t>Kavramlar</a:t>
              </a:r>
              <a:r>
                <a:rPr lang="en-US" sz="3600" b="1" spc="-37" dirty="0">
                  <a:solidFill>
                    <a:srgbClr val="FFFFFF"/>
                  </a:solidFill>
                  <a:latin typeface="Helvetica World Bold"/>
                  <a:ea typeface="Helvetica World Bold"/>
                  <a:cs typeface="Helvetica World Bold"/>
                  <a:sym typeface="Helvetica World Bold"/>
                </a:rPr>
                <a:t> </a:t>
              </a:r>
              <a:r>
                <a:rPr lang="en-US" sz="3600" b="1" spc="-37" dirty="0" err="1">
                  <a:solidFill>
                    <a:srgbClr val="FFFFFF"/>
                  </a:solidFill>
                  <a:latin typeface="Helvetica World Bold"/>
                  <a:ea typeface="Helvetica World Bold"/>
                  <a:cs typeface="Helvetica World Bold"/>
                  <a:sym typeface="Helvetica World Bold"/>
                </a:rPr>
                <a:t>ve</a:t>
              </a:r>
              <a:r>
                <a:rPr lang="en-US" sz="3600" b="1" spc="-37" dirty="0">
                  <a:solidFill>
                    <a:srgbClr val="FFFFFF"/>
                  </a:solidFill>
                  <a:latin typeface="Helvetica World Bold"/>
                  <a:ea typeface="Helvetica World Bold"/>
                  <a:cs typeface="Helvetica World Bold"/>
                  <a:sym typeface="Helvetica World Bold"/>
                </a:rPr>
                <a:t> </a:t>
              </a:r>
              <a:r>
                <a:rPr lang="en-US" sz="3600" b="1" spc="-37" dirty="0" err="1">
                  <a:solidFill>
                    <a:srgbClr val="FFFFFF"/>
                  </a:solidFill>
                  <a:latin typeface="Helvetica World Bold"/>
                  <a:ea typeface="Helvetica World Bold"/>
                  <a:cs typeface="Helvetica World Bold"/>
                  <a:sym typeface="Helvetica World Bold"/>
                </a:rPr>
                <a:t>Genel</a:t>
              </a:r>
              <a:r>
                <a:rPr lang="en-US" sz="3600" b="1" spc="-37" dirty="0">
                  <a:solidFill>
                    <a:srgbClr val="FFFFFF"/>
                  </a:solidFill>
                  <a:latin typeface="Helvetica World Bold"/>
                  <a:ea typeface="Helvetica World Bold"/>
                  <a:cs typeface="Helvetica World Bold"/>
                  <a:sym typeface="Helvetica World Bold"/>
                </a:rPr>
                <a:t> </a:t>
              </a:r>
              <a:r>
                <a:rPr lang="en-US" sz="3600" b="1" spc="-37" dirty="0" err="1">
                  <a:solidFill>
                    <a:srgbClr val="FFFFFF"/>
                  </a:solidFill>
                  <a:latin typeface="Helvetica World Bold"/>
                  <a:ea typeface="Helvetica World Bold"/>
                  <a:cs typeface="Helvetica World Bold"/>
                  <a:sym typeface="Helvetica World Bold"/>
                </a:rPr>
                <a:t>Bakış</a:t>
              </a:r>
              <a:endParaRPr lang="en-US" sz="3600" b="1" spc="-37" dirty="0">
                <a:solidFill>
                  <a:srgbClr val="FFFFFF"/>
                </a:solidFill>
                <a:latin typeface="Helvetica World Bold"/>
                <a:ea typeface="Helvetica World Bold"/>
                <a:cs typeface="Helvetica World Bold"/>
                <a:sym typeface="Helvetica World Bold"/>
              </a:endParaRPr>
            </a:p>
          </p:txBody>
        </p:sp>
        <p:sp>
          <p:nvSpPr>
            <p:cNvPr id="9" name="TextBox 9"/>
            <p:cNvSpPr txBox="1"/>
            <p:nvPr/>
          </p:nvSpPr>
          <p:spPr>
            <a:xfrm>
              <a:off x="0" y="3069168"/>
              <a:ext cx="10807700" cy="3590727"/>
            </a:xfrm>
            <a:prstGeom prst="rect">
              <a:avLst/>
            </a:prstGeom>
          </p:spPr>
          <p:txBody>
            <a:bodyPr wrap="square" lIns="0" tIns="0" rIns="0" bIns="0" rtlCol="0" anchor="t">
              <a:spAutoFit/>
            </a:bodyPr>
            <a:lstStyle/>
            <a:p>
              <a:pPr marL="0" lvl="0" indent="0" algn="l">
                <a:lnSpc>
                  <a:spcPts val="3499"/>
                </a:lnSpc>
              </a:pPr>
              <a:r>
                <a:rPr lang="en-US" sz="3200" spc="-37" dirty="0" err="1">
                  <a:solidFill>
                    <a:srgbClr val="FFFFFF"/>
                  </a:solidFill>
                  <a:latin typeface="Helvetica World"/>
                  <a:ea typeface="Helvetica World"/>
                  <a:cs typeface="Helvetica World"/>
                  <a:sym typeface="Helvetica World"/>
                </a:rPr>
                <a:t>Robotik</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kollar</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otomatik</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işlevleri</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yerine</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getiren</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mekanik</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sistemlerdir</a:t>
              </a:r>
              <a:r>
                <a:rPr lang="en-US" sz="3200" spc="-37" dirty="0">
                  <a:solidFill>
                    <a:srgbClr val="FFFFFF"/>
                  </a:solidFill>
                  <a:latin typeface="Helvetica World"/>
                  <a:ea typeface="Helvetica World"/>
                  <a:cs typeface="Helvetica World"/>
                  <a:sym typeface="Helvetica World"/>
                </a:rPr>
                <a:t>. </a:t>
              </a:r>
              <a:r>
                <a:rPr lang="en-US" sz="3200" b="1" spc="-37" dirty="0" err="1">
                  <a:solidFill>
                    <a:srgbClr val="FFFFFF"/>
                  </a:solidFill>
                  <a:latin typeface="Helvetica World Bold"/>
                  <a:ea typeface="Helvetica World Bold"/>
                  <a:cs typeface="Helvetica World Bold"/>
                  <a:sym typeface="Helvetica World Bold"/>
                </a:rPr>
                <a:t>Endüstride</a:t>
              </a:r>
              <a:r>
                <a:rPr lang="en-US" sz="3200" b="1" spc="-37" dirty="0">
                  <a:solidFill>
                    <a:srgbClr val="FFFFFF"/>
                  </a:solidFill>
                  <a:latin typeface="Helvetica World Bold"/>
                  <a:ea typeface="Helvetica World Bold"/>
                  <a:cs typeface="Helvetica World Bold"/>
                  <a:sym typeface="Helvetica World Bold"/>
                </a:rPr>
                <a:t> </a:t>
              </a:r>
              <a:r>
                <a:rPr lang="en-US" sz="3200" b="1" spc="-37" dirty="0" err="1">
                  <a:solidFill>
                    <a:srgbClr val="FFFFFF"/>
                  </a:solidFill>
                  <a:latin typeface="Helvetica World Bold"/>
                  <a:ea typeface="Helvetica World Bold"/>
                  <a:cs typeface="Helvetica World Bold"/>
                  <a:sym typeface="Helvetica World Bold"/>
                </a:rPr>
                <a:t>ve</a:t>
              </a:r>
              <a:r>
                <a:rPr lang="en-US" sz="3200" b="1" spc="-37" dirty="0">
                  <a:solidFill>
                    <a:srgbClr val="FFFFFF"/>
                  </a:solidFill>
                  <a:latin typeface="Helvetica World Bold"/>
                  <a:ea typeface="Helvetica World Bold"/>
                  <a:cs typeface="Helvetica World Bold"/>
                  <a:sym typeface="Helvetica World Bold"/>
                </a:rPr>
                <a:t> </a:t>
              </a:r>
              <a:r>
                <a:rPr lang="en-US" sz="3200" b="1" spc="-37" dirty="0" err="1">
                  <a:solidFill>
                    <a:srgbClr val="FFFFFF"/>
                  </a:solidFill>
                  <a:latin typeface="Helvetica World Bold"/>
                  <a:ea typeface="Helvetica World Bold"/>
                  <a:cs typeface="Helvetica World Bold"/>
                  <a:sym typeface="Helvetica World Bold"/>
                </a:rPr>
                <a:t>günlük</a:t>
              </a:r>
              <a:r>
                <a:rPr lang="en-US" sz="3200" b="1" spc="-37" dirty="0">
                  <a:solidFill>
                    <a:srgbClr val="FFFFFF"/>
                  </a:solidFill>
                  <a:latin typeface="Helvetica World Bold"/>
                  <a:ea typeface="Helvetica World Bold"/>
                  <a:cs typeface="Helvetica World Bold"/>
                  <a:sym typeface="Helvetica World Bold"/>
                </a:rPr>
                <a:t> </a:t>
              </a:r>
              <a:r>
                <a:rPr lang="en-US" sz="3200" b="1" spc="-37" dirty="0" err="1">
                  <a:solidFill>
                    <a:srgbClr val="FFFFFF"/>
                  </a:solidFill>
                  <a:latin typeface="Helvetica World Bold"/>
                  <a:ea typeface="Helvetica World Bold"/>
                  <a:cs typeface="Helvetica World Bold"/>
                  <a:sym typeface="Helvetica World Bold"/>
                </a:rPr>
                <a:t>yaşamda</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önemli</a:t>
              </a:r>
              <a:r>
                <a:rPr lang="en-US" sz="3200" spc="-37" dirty="0">
                  <a:solidFill>
                    <a:srgbClr val="FFFFFF"/>
                  </a:solidFill>
                  <a:latin typeface="Helvetica World"/>
                  <a:ea typeface="Helvetica World"/>
                  <a:cs typeface="Helvetica World"/>
                  <a:sym typeface="Helvetica World"/>
                </a:rPr>
                <a:t> roller </a:t>
              </a:r>
              <a:r>
                <a:rPr lang="en-US" sz="3200" spc="-37" dirty="0" err="1">
                  <a:solidFill>
                    <a:srgbClr val="FFFFFF"/>
                  </a:solidFill>
                  <a:latin typeface="Helvetica World"/>
                  <a:ea typeface="Helvetica World"/>
                  <a:cs typeface="Helvetica World"/>
                  <a:sym typeface="Helvetica World"/>
                </a:rPr>
                <a:t>üstlenerek</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üretkenliği</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artırmakta</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ve</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çeşitlilik</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sunmaktadır</a:t>
              </a:r>
              <a:r>
                <a:rPr lang="en-US" sz="3200" spc="-37" dirty="0">
                  <a:solidFill>
                    <a:srgbClr val="FFFFFF"/>
                  </a:solidFill>
                  <a:latin typeface="Helvetica World"/>
                  <a:ea typeface="Helvetica World"/>
                  <a:cs typeface="Helvetica World"/>
                  <a:sym typeface="Helvetica World"/>
                </a:rPr>
                <a:t>. Bu </a:t>
              </a:r>
              <a:r>
                <a:rPr lang="en-US" sz="3200" spc="-37" dirty="0" err="1">
                  <a:solidFill>
                    <a:srgbClr val="FFFFFF"/>
                  </a:solidFill>
                  <a:latin typeface="Helvetica World"/>
                  <a:ea typeface="Helvetica World"/>
                  <a:cs typeface="Helvetica World"/>
                  <a:sym typeface="Helvetica World"/>
                </a:rPr>
                <a:t>sistemler</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teknolojinin</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gelişimiyle</a:t>
              </a:r>
              <a:r>
                <a:rPr lang="en-US" sz="3200" spc="-37" dirty="0">
                  <a:solidFill>
                    <a:srgbClr val="FFFFFF"/>
                  </a:solidFill>
                  <a:latin typeface="Helvetica World"/>
                  <a:ea typeface="Helvetica World"/>
                  <a:cs typeface="Helvetica World"/>
                  <a:sym typeface="Helvetica World"/>
                </a:rPr>
                <a:t> </a:t>
              </a:r>
              <a:r>
                <a:rPr lang="en-US" sz="3200" spc="-37" dirty="0" err="1">
                  <a:solidFill>
                    <a:srgbClr val="FFFFFF"/>
                  </a:solidFill>
                  <a:latin typeface="Helvetica World"/>
                  <a:ea typeface="Helvetica World"/>
                  <a:cs typeface="Helvetica World"/>
                  <a:sym typeface="Helvetica World"/>
                </a:rPr>
                <a:t>daha</a:t>
              </a:r>
              <a:r>
                <a:rPr lang="en-US" sz="3200" spc="-37" dirty="0">
                  <a:solidFill>
                    <a:srgbClr val="FFFFFF"/>
                  </a:solidFill>
                  <a:latin typeface="Helvetica World"/>
                  <a:ea typeface="Helvetica World"/>
                  <a:cs typeface="Helvetica World"/>
                  <a:sym typeface="Helvetica World"/>
                </a:rPr>
                <a:t> da </a:t>
              </a:r>
              <a:r>
                <a:rPr lang="en-US" sz="3200" spc="-37" dirty="0" err="1">
                  <a:solidFill>
                    <a:srgbClr val="FFFFFF"/>
                  </a:solidFill>
                  <a:latin typeface="Helvetica World"/>
                  <a:ea typeface="Helvetica World"/>
                  <a:cs typeface="Helvetica World"/>
                  <a:sym typeface="Helvetica World"/>
                </a:rPr>
                <a:t>evrilmiştir</a:t>
              </a:r>
              <a:r>
                <a:rPr lang="en-US" sz="3200" spc="-37" dirty="0">
                  <a:solidFill>
                    <a:srgbClr val="FFFFFF"/>
                  </a:solidFill>
                  <a:latin typeface="Helvetica World"/>
                  <a:ea typeface="Helvetica World"/>
                  <a:cs typeface="Helvetica World"/>
                  <a:sym typeface="Helvetica World"/>
                </a:rPr>
                <a:t>.</a:t>
              </a:r>
            </a:p>
          </p:txBody>
        </p:sp>
      </p:grpSp>
      <p:sp>
        <p:nvSpPr>
          <p:cNvPr id="11" name="Freeform 5"/>
          <p:cNvSpPr/>
          <p:nvPr/>
        </p:nvSpPr>
        <p:spPr>
          <a:xfrm>
            <a:off x="10058400" y="2886374"/>
            <a:ext cx="6819900" cy="6553198"/>
          </a:xfrm>
          <a:custGeom>
            <a:avLst/>
            <a:gdLst/>
            <a:ahLst/>
            <a:cxnLst/>
            <a:rect l="l" t="t" r="r" b="b"/>
            <a:pathLst>
              <a:path w="844084" h="832279">
                <a:moveTo>
                  <a:pt x="35524" y="0"/>
                </a:moveTo>
                <a:lnTo>
                  <a:pt x="808560" y="0"/>
                </a:lnTo>
                <a:cubicBezTo>
                  <a:pt x="828179" y="0"/>
                  <a:pt x="844084" y="15905"/>
                  <a:pt x="844084" y="35524"/>
                </a:cubicBezTo>
                <a:lnTo>
                  <a:pt x="844084" y="796754"/>
                </a:lnTo>
                <a:cubicBezTo>
                  <a:pt x="844084" y="816374"/>
                  <a:pt x="828179" y="832279"/>
                  <a:pt x="808560" y="832279"/>
                </a:cubicBezTo>
                <a:lnTo>
                  <a:pt x="35524" y="832279"/>
                </a:lnTo>
                <a:cubicBezTo>
                  <a:pt x="15905" y="832279"/>
                  <a:pt x="0" y="816374"/>
                  <a:pt x="0" y="796754"/>
                </a:cubicBezTo>
                <a:lnTo>
                  <a:pt x="0" y="35524"/>
                </a:lnTo>
                <a:cubicBezTo>
                  <a:pt x="0" y="15905"/>
                  <a:pt x="15905" y="0"/>
                  <a:pt x="35524" y="0"/>
                </a:cubicBezTo>
                <a:close/>
              </a:path>
            </a:pathLst>
          </a:custGeom>
          <a:blipFill>
            <a:blip r:embed="rId3"/>
            <a:stretch>
              <a:fillRect l="-178" r="-178"/>
            </a:stretch>
          </a:blipFill>
        </p:spPr>
      </p:sp>
    </p:spTree>
    <p:extLst>
      <p:ext uri="{BB962C8B-B14F-4D97-AF65-F5344CB8AC3E}">
        <p14:creationId xmlns:p14="http://schemas.microsoft.com/office/powerpoint/2010/main" val="88998549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Robot Kollar ve Endüstri 4.0</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Veri</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IoT, robot kolların </a:t>
              </a:r>
              <a:r>
                <a:rPr lang="en-US" sz="2200" b="1" u="none" strike="noStrike">
                  <a:solidFill>
                    <a:srgbClr val="FFFFFF"/>
                  </a:solidFill>
                  <a:latin typeface="Raleway Bold"/>
                  <a:ea typeface="Raleway Bold"/>
                  <a:cs typeface="Raleway Bold"/>
                  <a:sym typeface="Raleway Bold"/>
                </a:rPr>
                <a:t>gerçek zamanlı</a:t>
              </a:r>
              <a:r>
                <a:rPr lang="en-US" sz="2200" u="none" strike="noStrike">
                  <a:solidFill>
                    <a:srgbClr val="FFFFFF"/>
                  </a:solidFill>
                  <a:latin typeface="Raleway"/>
                  <a:ea typeface="Raleway"/>
                  <a:cs typeface="Raleway"/>
                  <a:sym typeface="Raleway"/>
                </a:rPr>
                <a:t> bilgi almasını sağlıyor.</a:t>
              </a:r>
            </a:p>
          </p:txBody>
        </p:sp>
      </p:grpSp>
      <p:grpSp>
        <p:nvGrpSpPr>
          <p:cNvPr id="7" name="Group 7"/>
          <p:cNvGrpSpPr/>
          <p:nvPr/>
        </p:nvGrpSpPr>
        <p:grpSpPr>
          <a:xfrm>
            <a:off x="6419850" y="7381283"/>
            <a:ext cx="5448300" cy="1599213"/>
            <a:chOff x="0" y="0"/>
            <a:chExt cx="7264400" cy="21322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İnovasyon</a:t>
              </a:r>
            </a:p>
          </p:txBody>
        </p:sp>
        <p:sp>
          <p:nvSpPr>
            <p:cNvPr id="9" name="TextBox 9"/>
            <p:cNvSpPr txBox="1"/>
            <p:nvPr/>
          </p:nvSpPr>
          <p:spPr>
            <a:xfrm>
              <a:off x="0" y="1117766"/>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Yeni sensörler, </a:t>
              </a:r>
              <a:r>
                <a:rPr lang="en-US" sz="2200" b="1" u="none" strike="noStrike">
                  <a:solidFill>
                    <a:srgbClr val="FFFFFF"/>
                  </a:solidFill>
                  <a:latin typeface="Raleway Bold"/>
                  <a:ea typeface="Raleway Bold"/>
                  <a:cs typeface="Raleway Bold"/>
                  <a:sym typeface="Raleway Bold"/>
                </a:rPr>
                <a:t>robotik kolların</a:t>
              </a:r>
              <a:r>
                <a:rPr lang="en-US" sz="2200" u="none" strike="noStrike">
                  <a:solidFill>
                    <a:srgbClr val="FFFFFF"/>
                  </a:solidFill>
                  <a:latin typeface="Raleway"/>
                  <a:ea typeface="Raleway"/>
                  <a:cs typeface="Raleway"/>
                  <a:sym typeface="Raleway"/>
                </a:rPr>
                <a:t> yeteneklerini artırıyor.</a:t>
              </a:r>
            </a:p>
          </p:txBody>
        </p:sp>
      </p:grpSp>
      <p:grpSp>
        <p:nvGrpSpPr>
          <p:cNvPr id="10" name="Group 10"/>
          <p:cNvGrpSpPr/>
          <p:nvPr/>
        </p:nvGrpSpPr>
        <p:grpSpPr>
          <a:xfrm>
            <a:off x="666750" y="7359963"/>
            <a:ext cx="5448300" cy="1620533"/>
            <a:chOff x="0" y="0"/>
            <a:chExt cx="7264400" cy="21607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Entegrasyon</a:t>
              </a:r>
            </a:p>
          </p:txBody>
        </p:sp>
        <p:sp>
          <p:nvSpPr>
            <p:cNvPr id="12" name="TextBox 12"/>
            <p:cNvSpPr txBox="1"/>
            <p:nvPr/>
          </p:nvSpPr>
          <p:spPr>
            <a:xfrm>
              <a:off x="0" y="1146193"/>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 kollar, </a:t>
              </a:r>
              <a:r>
                <a:rPr lang="en-US" sz="2200" b="1" u="none" strike="noStrike">
                  <a:solidFill>
                    <a:srgbClr val="FFFFFF"/>
                  </a:solidFill>
                  <a:latin typeface="Raleway Bold"/>
                  <a:ea typeface="Raleway Bold"/>
                  <a:cs typeface="Raleway Bold"/>
                  <a:sym typeface="Raleway Bold"/>
                </a:rPr>
                <a:t>endüstri 4.0</a:t>
              </a:r>
              <a:r>
                <a:rPr lang="en-US" sz="2200" u="none" strike="noStrike">
                  <a:solidFill>
                    <a:srgbClr val="FFFFFF"/>
                  </a:solidFill>
                  <a:latin typeface="Raleway"/>
                  <a:ea typeface="Raleway"/>
                  <a:cs typeface="Raleway"/>
                  <a:sym typeface="Raleway"/>
                </a:rPr>
                <a:t> ile uyumlu çalışıyor.</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Freeform 3"/>
          <p:cNvSpPr/>
          <p:nvPr/>
        </p:nvSpPr>
        <p:spPr>
          <a:xfrm>
            <a:off x="704301" y="704301"/>
            <a:ext cx="16762989" cy="8750724"/>
          </a:xfrm>
          <a:custGeom>
            <a:avLst/>
            <a:gdLst/>
            <a:ahLst/>
            <a:cxnLst/>
            <a:rect l="l" t="t" r="r" b="b"/>
            <a:pathLst>
              <a:path w="5669329" h="2959540">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1A1A2E"/>
          </a:solidFill>
        </p:spPr>
      </p:sp>
      <p:grpSp>
        <p:nvGrpSpPr>
          <p:cNvPr id="5" name="Group 5"/>
          <p:cNvGrpSpPr/>
          <p:nvPr/>
        </p:nvGrpSpPr>
        <p:grpSpPr>
          <a:xfrm>
            <a:off x="1800225" y="3764449"/>
            <a:ext cx="4717524" cy="4960451"/>
            <a:chOff x="0" y="0"/>
            <a:chExt cx="1242476" cy="1306456"/>
          </a:xfrm>
        </p:grpSpPr>
        <p:sp>
          <p:nvSpPr>
            <p:cNvPr id="6" name="Freeform 6"/>
            <p:cNvSpPr/>
            <p:nvPr/>
          </p:nvSpPr>
          <p:spPr>
            <a:xfrm>
              <a:off x="0" y="0"/>
              <a:ext cx="1242476" cy="1306456"/>
            </a:xfrm>
            <a:custGeom>
              <a:avLst/>
              <a:gdLst/>
              <a:ahLst/>
              <a:cxnLst/>
              <a:rect l="l" t="t" r="r" b="b"/>
              <a:pathLst>
                <a:path w="1242476" h="1306456">
                  <a:moveTo>
                    <a:pt x="82055" y="0"/>
                  </a:moveTo>
                  <a:lnTo>
                    <a:pt x="1160421" y="0"/>
                  </a:lnTo>
                  <a:cubicBezTo>
                    <a:pt x="1182183" y="0"/>
                    <a:pt x="1203054" y="8645"/>
                    <a:pt x="1218442" y="24033"/>
                  </a:cubicBezTo>
                  <a:cubicBezTo>
                    <a:pt x="1233831" y="39422"/>
                    <a:pt x="1242476" y="60293"/>
                    <a:pt x="1242476" y="82055"/>
                  </a:cubicBezTo>
                  <a:lnTo>
                    <a:pt x="1242476" y="1224401"/>
                  </a:lnTo>
                  <a:cubicBezTo>
                    <a:pt x="1242476" y="1246164"/>
                    <a:pt x="1233831" y="1267035"/>
                    <a:pt x="1218442" y="1282423"/>
                  </a:cubicBezTo>
                  <a:cubicBezTo>
                    <a:pt x="1203054" y="1297811"/>
                    <a:pt x="1182183" y="1306456"/>
                    <a:pt x="1160421" y="1306456"/>
                  </a:cubicBezTo>
                  <a:lnTo>
                    <a:pt x="82055" y="1306456"/>
                  </a:lnTo>
                  <a:cubicBezTo>
                    <a:pt x="60293" y="1306456"/>
                    <a:pt x="39422" y="1297811"/>
                    <a:pt x="24033" y="1282423"/>
                  </a:cubicBezTo>
                  <a:cubicBezTo>
                    <a:pt x="8645" y="1267035"/>
                    <a:pt x="0" y="1246164"/>
                    <a:pt x="0" y="1224401"/>
                  </a:cubicBezTo>
                  <a:lnTo>
                    <a:pt x="0" y="82055"/>
                  </a:lnTo>
                  <a:cubicBezTo>
                    <a:pt x="0" y="60293"/>
                    <a:pt x="8645" y="39422"/>
                    <a:pt x="24033" y="24033"/>
                  </a:cubicBezTo>
                  <a:cubicBezTo>
                    <a:pt x="39422" y="8645"/>
                    <a:pt x="60293" y="0"/>
                    <a:pt x="82055" y="0"/>
                  </a:cubicBezTo>
                  <a:close/>
                </a:path>
              </a:pathLst>
            </a:custGeom>
            <a:solidFill>
              <a:srgbClr val="000000">
                <a:alpha val="0"/>
              </a:srgbClr>
            </a:solidFill>
            <a:ln w="38100" cap="rnd">
              <a:solidFill>
                <a:srgbClr val="000000"/>
              </a:solidFill>
              <a:prstDash val="solid"/>
              <a:round/>
            </a:ln>
          </p:spPr>
        </p:sp>
        <p:sp>
          <p:nvSpPr>
            <p:cNvPr id="7" name="TextBox 7"/>
            <p:cNvSpPr txBox="1"/>
            <p:nvPr/>
          </p:nvSpPr>
          <p:spPr>
            <a:xfrm>
              <a:off x="0" y="-57150"/>
              <a:ext cx="1242476" cy="1363606"/>
            </a:xfrm>
            <a:prstGeom prst="rect">
              <a:avLst/>
            </a:prstGeom>
          </p:spPr>
          <p:txBody>
            <a:bodyPr lIns="127000" tIns="127000" rIns="127000" bIns="127000" rtlCol="0" anchor="ctr"/>
            <a:lstStyle/>
            <a:p>
              <a:pPr marL="0" lvl="0" indent="0" algn="ctr">
                <a:lnSpc>
                  <a:spcPts val="2847"/>
                </a:lnSpc>
                <a:spcBef>
                  <a:spcPct val="0"/>
                </a:spcBef>
              </a:pPr>
              <a:endParaRPr/>
            </a:p>
          </p:txBody>
        </p:sp>
      </p:grpSp>
      <p:grpSp>
        <p:nvGrpSpPr>
          <p:cNvPr id="8" name="Group 8"/>
          <p:cNvGrpSpPr/>
          <p:nvPr/>
        </p:nvGrpSpPr>
        <p:grpSpPr>
          <a:xfrm>
            <a:off x="6785238" y="3764449"/>
            <a:ext cx="4717524" cy="4960451"/>
            <a:chOff x="0" y="0"/>
            <a:chExt cx="1242476" cy="1306456"/>
          </a:xfrm>
        </p:grpSpPr>
        <p:sp>
          <p:nvSpPr>
            <p:cNvPr id="9" name="Freeform 9"/>
            <p:cNvSpPr/>
            <p:nvPr/>
          </p:nvSpPr>
          <p:spPr>
            <a:xfrm>
              <a:off x="0" y="0"/>
              <a:ext cx="1242476" cy="1306456"/>
            </a:xfrm>
            <a:custGeom>
              <a:avLst/>
              <a:gdLst/>
              <a:ahLst/>
              <a:cxnLst/>
              <a:rect l="l" t="t" r="r" b="b"/>
              <a:pathLst>
                <a:path w="1242476" h="1306456">
                  <a:moveTo>
                    <a:pt x="82055" y="0"/>
                  </a:moveTo>
                  <a:lnTo>
                    <a:pt x="1160421" y="0"/>
                  </a:lnTo>
                  <a:cubicBezTo>
                    <a:pt x="1182183" y="0"/>
                    <a:pt x="1203054" y="8645"/>
                    <a:pt x="1218442" y="24033"/>
                  </a:cubicBezTo>
                  <a:cubicBezTo>
                    <a:pt x="1233831" y="39422"/>
                    <a:pt x="1242476" y="60293"/>
                    <a:pt x="1242476" y="82055"/>
                  </a:cubicBezTo>
                  <a:lnTo>
                    <a:pt x="1242476" y="1224401"/>
                  </a:lnTo>
                  <a:cubicBezTo>
                    <a:pt x="1242476" y="1246164"/>
                    <a:pt x="1233831" y="1267035"/>
                    <a:pt x="1218442" y="1282423"/>
                  </a:cubicBezTo>
                  <a:cubicBezTo>
                    <a:pt x="1203054" y="1297811"/>
                    <a:pt x="1182183" y="1306456"/>
                    <a:pt x="1160421" y="1306456"/>
                  </a:cubicBezTo>
                  <a:lnTo>
                    <a:pt x="82055" y="1306456"/>
                  </a:lnTo>
                  <a:cubicBezTo>
                    <a:pt x="60293" y="1306456"/>
                    <a:pt x="39422" y="1297811"/>
                    <a:pt x="24033" y="1282423"/>
                  </a:cubicBezTo>
                  <a:cubicBezTo>
                    <a:pt x="8645" y="1267035"/>
                    <a:pt x="0" y="1246164"/>
                    <a:pt x="0" y="1224401"/>
                  </a:cubicBezTo>
                  <a:lnTo>
                    <a:pt x="0" y="82055"/>
                  </a:lnTo>
                  <a:cubicBezTo>
                    <a:pt x="0" y="60293"/>
                    <a:pt x="8645" y="39422"/>
                    <a:pt x="24033" y="24033"/>
                  </a:cubicBezTo>
                  <a:cubicBezTo>
                    <a:pt x="39422" y="8645"/>
                    <a:pt x="60293" y="0"/>
                    <a:pt x="82055" y="0"/>
                  </a:cubicBezTo>
                  <a:close/>
                </a:path>
              </a:pathLst>
            </a:custGeom>
            <a:solidFill>
              <a:srgbClr val="000000">
                <a:alpha val="0"/>
              </a:srgbClr>
            </a:solidFill>
            <a:ln w="38100" cap="rnd">
              <a:solidFill>
                <a:srgbClr val="000000"/>
              </a:solidFill>
              <a:prstDash val="solid"/>
              <a:round/>
            </a:ln>
          </p:spPr>
        </p:sp>
        <p:sp>
          <p:nvSpPr>
            <p:cNvPr id="10" name="TextBox 10"/>
            <p:cNvSpPr txBox="1"/>
            <p:nvPr/>
          </p:nvSpPr>
          <p:spPr>
            <a:xfrm>
              <a:off x="0" y="-57150"/>
              <a:ext cx="1242476" cy="1363606"/>
            </a:xfrm>
            <a:prstGeom prst="rect">
              <a:avLst/>
            </a:prstGeom>
          </p:spPr>
          <p:txBody>
            <a:bodyPr lIns="127000" tIns="127000" rIns="127000" bIns="127000" rtlCol="0" anchor="ctr"/>
            <a:lstStyle/>
            <a:p>
              <a:pPr marL="0" lvl="0" indent="0" algn="ctr">
                <a:lnSpc>
                  <a:spcPts val="2847"/>
                </a:lnSpc>
                <a:spcBef>
                  <a:spcPct val="0"/>
                </a:spcBef>
              </a:pPr>
              <a:endParaRPr/>
            </a:p>
          </p:txBody>
        </p:sp>
      </p:grpSp>
      <p:grpSp>
        <p:nvGrpSpPr>
          <p:cNvPr id="11" name="Group 11"/>
          <p:cNvGrpSpPr/>
          <p:nvPr/>
        </p:nvGrpSpPr>
        <p:grpSpPr>
          <a:xfrm>
            <a:off x="11770251" y="3764449"/>
            <a:ext cx="4717524" cy="4960451"/>
            <a:chOff x="0" y="0"/>
            <a:chExt cx="1242476" cy="1306456"/>
          </a:xfrm>
        </p:grpSpPr>
        <p:sp>
          <p:nvSpPr>
            <p:cNvPr id="12" name="Freeform 12"/>
            <p:cNvSpPr/>
            <p:nvPr/>
          </p:nvSpPr>
          <p:spPr>
            <a:xfrm>
              <a:off x="0" y="0"/>
              <a:ext cx="1242476" cy="1306456"/>
            </a:xfrm>
            <a:custGeom>
              <a:avLst/>
              <a:gdLst/>
              <a:ahLst/>
              <a:cxnLst/>
              <a:rect l="l" t="t" r="r" b="b"/>
              <a:pathLst>
                <a:path w="1242476" h="1306456">
                  <a:moveTo>
                    <a:pt x="82055" y="0"/>
                  </a:moveTo>
                  <a:lnTo>
                    <a:pt x="1160421" y="0"/>
                  </a:lnTo>
                  <a:cubicBezTo>
                    <a:pt x="1182183" y="0"/>
                    <a:pt x="1203054" y="8645"/>
                    <a:pt x="1218442" y="24033"/>
                  </a:cubicBezTo>
                  <a:cubicBezTo>
                    <a:pt x="1233831" y="39422"/>
                    <a:pt x="1242476" y="60293"/>
                    <a:pt x="1242476" y="82055"/>
                  </a:cubicBezTo>
                  <a:lnTo>
                    <a:pt x="1242476" y="1224401"/>
                  </a:lnTo>
                  <a:cubicBezTo>
                    <a:pt x="1242476" y="1246164"/>
                    <a:pt x="1233831" y="1267035"/>
                    <a:pt x="1218442" y="1282423"/>
                  </a:cubicBezTo>
                  <a:cubicBezTo>
                    <a:pt x="1203054" y="1297811"/>
                    <a:pt x="1182183" y="1306456"/>
                    <a:pt x="1160421" y="1306456"/>
                  </a:cubicBezTo>
                  <a:lnTo>
                    <a:pt x="82055" y="1306456"/>
                  </a:lnTo>
                  <a:cubicBezTo>
                    <a:pt x="60293" y="1306456"/>
                    <a:pt x="39422" y="1297811"/>
                    <a:pt x="24033" y="1282423"/>
                  </a:cubicBezTo>
                  <a:cubicBezTo>
                    <a:pt x="8645" y="1267035"/>
                    <a:pt x="0" y="1246164"/>
                    <a:pt x="0" y="1224401"/>
                  </a:cubicBezTo>
                  <a:lnTo>
                    <a:pt x="0" y="82055"/>
                  </a:lnTo>
                  <a:cubicBezTo>
                    <a:pt x="0" y="60293"/>
                    <a:pt x="8645" y="39422"/>
                    <a:pt x="24033" y="24033"/>
                  </a:cubicBezTo>
                  <a:cubicBezTo>
                    <a:pt x="39422" y="8645"/>
                    <a:pt x="60293" y="0"/>
                    <a:pt x="82055" y="0"/>
                  </a:cubicBezTo>
                  <a:close/>
                </a:path>
              </a:pathLst>
            </a:custGeom>
            <a:solidFill>
              <a:srgbClr val="000000">
                <a:alpha val="0"/>
              </a:srgbClr>
            </a:solidFill>
            <a:ln w="38100" cap="rnd">
              <a:solidFill>
                <a:srgbClr val="000000"/>
              </a:solidFill>
              <a:prstDash val="solid"/>
              <a:round/>
            </a:ln>
          </p:spPr>
        </p:sp>
        <p:sp>
          <p:nvSpPr>
            <p:cNvPr id="13" name="TextBox 13"/>
            <p:cNvSpPr txBox="1"/>
            <p:nvPr/>
          </p:nvSpPr>
          <p:spPr>
            <a:xfrm>
              <a:off x="0" y="-57150"/>
              <a:ext cx="1242476" cy="1363606"/>
            </a:xfrm>
            <a:prstGeom prst="rect">
              <a:avLst/>
            </a:prstGeom>
          </p:spPr>
          <p:txBody>
            <a:bodyPr lIns="127000" tIns="127000" rIns="127000" bIns="127000" rtlCol="0" anchor="ctr"/>
            <a:lstStyle/>
            <a:p>
              <a:pPr marL="0" lvl="0" indent="0" algn="ctr">
                <a:lnSpc>
                  <a:spcPts val="2847"/>
                </a:lnSpc>
                <a:spcBef>
                  <a:spcPct val="0"/>
                </a:spcBef>
              </a:pPr>
              <a:endParaRPr/>
            </a:p>
          </p:txBody>
        </p:sp>
      </p:grpSp>
      <p:sp>
        <p:nvSpPr>
          <p:cNvPr id="14" name="TextBox 14"/>
          <p:cNvSpPr txBox="1"/>
          <p:nvPr/>
        </p:nvSpPr>
        <p:spPr>
          <a:xfrm>
            <a:off x="2105025" y="1504950"/>
            <a:ext cx="14077950" cy="1695450"/>
          </a:xfrm>
          <a:prstGeom prst="rect">
            <a:avLst/>
          </a:prstGeom>
        </p:spPr>
        <p:txBody>
          <a:bodyPr lIns="0" tIns="0" rIns="0" bIns="0" rtlCol="0" anchor="t">
            <a:spAutoFit/>
          </a:bodyPr>
          <a:lstStyle/>
          <a:p>
            <a:pPr marL="0" lvl="0" indent="0" algn="ctr">
              <a:lnSpc>
                <a:spcPts val="6480"/>
              </a:lnSpc>
            </a:pPr>
            <a:r>
              <a:rPr lang="en-US" sz="5400" b="1" spc="-135">
                <a:solidFill>
                  <a:srgbClr val="FFFFFF"/>
                </a:solidFill>
                <a:latin typeface="Gatwick Ultra-Bold"/>
                <a:ea typeface="Gatwick Ultra-Bold"/>
                <a:cs typeface="Gatwick Ultra-Bold"/>
                <a:sym typeface="Gatwick Ultra-Bold"/>
              </a:rPr>
              <a:t>Diğer Uygulamalar: Robot Kolların Farklı Alanlardaki Kullanımı</a:t>
            </a:r>
          </a:p>
        </p:txBody>
      </p:sp>
      <p:grpSp>
        <p:nvGrpSpPr>
          <p:cNvPr id="15" name="Group 15"/>
          <p:cNvGrpSpPr/>
          <p:nvPr/>
        </p:nvGrpSpPr>
        <p:grpSpPr>
          <a:xfrm>
            <a:off x="2178450" y="4248150"/>
            <a:ext cx="3961075" cy="2875761"/>
            <a:chOff x="0" y="0"/>
            <a:chExt cx="5281434" cy="3834348"/>
          </a:xfrm>
        </p:grpSpPr>
        <p:sp>
          <p:nvSpPr>
            <p:cNvPr id="16" name="TextBox 16"/>
            <p:cNvSpPr txBox="1"/>
            <p:nvPr/>
          </p:nvSpPr>
          <p:spPr>
            <a:xfrm>
              <a:off x="0" y="524982"/>
              <a:ext cx="5281434" cy="3309366"/>
            </a:xfrm>
            <a:prstGeom prst="rect">
              <a:avLst/>
            </a:prstGeom>
          </p:spPr>
          <p:txBody>
            <a:bodyPr lIns="0" tIns="0" rIns="0" bIns="0" rtlCol="0" anchor="t">
              <a:spAutoFit/>
            </a:bodyPr>
            <a:lstStyle/>
            <a:p>
              <a:pPr marL="0" lvl="0" indent="0" algn="ctr">
                <a:lnSpc>
                  <a:spcPts val="2847"/>
                </a:lnSpc>
              </a:pPr>
              <a:r>
                <a:rPr lang="en-US" sz="2190">
                  <a:solidFill>
                    <a:srgbClr val="CDD2D4"/>
                  </a:solidFill>
                  <a:latin typeface="Codec Pro"/>
                  <a:ea typeface="Codec Pro"/>
                  <a:cs typeface="Codec Pro"/>
                  <a:sym typeface="Codec Pro"/>
                </a:rPr>
                <a:t>Robot kollar, tarım sektöründe </a:t>
              </a:r>
              <a:r>
                <a:rPr lang="en-US" sz="2190" b="1">
                  <a:solidFill>
                    <a:srgbClr val="CDD2D4"/>
                  </a:solidFill>
                  <a:latin typeface="Codec Pro Bold"/>
                  <a:ea typeface="Codec Pro Bold"/>
                  <a:cs typeface="Codec Pro Bold"/>
                  <a:sym typeface="Codec Pro Bold"/>
                </a:rPr>
                <a:t>verimliliği artırmak</a:t>
              </a:r>
              <a:r>
                <a:rPr lang="en-US" sz="2190">
                  <a:solidFill>
                    <a:srgbClr val="CDD2D4"/>
                  </a:solidFill>
                  <a:latin typeface="Codec Pro"/>
                  <a:ea typeface="Codec Pro"/>
                  <a:cs typeface="Codec Pro"/>
                  <a:sym typeface="Codec Pro"/>
                </a:rPr>
                <a:t> ve iş gücü ihtiyacını azaltmak için kullanılmakta, otomatik ekim ve hasat süreçlerinde önemli rol oynamaktadır.</a:t>
              </a:r>
            </a:p>
          </p:txBody>
        </p:sp>
        <p:sp>
          <p:nvSpPr>
            <p:cNvPr id="17" name="TextBox 17"/>
            <p:cNvSpPr txBox="1"/>
            <p:nvPr/>
          </p:nvSpPr>
          <p:spPr>
            <a:xfrm>
              <a:off x="0" y="-57150"/>
              <a:ext cx="5281434" cy="537718"/>
            </a:xfrm>
            <a:prstGeom prst="rect">
              <a:avLst/>
            </a:prstGeom>
          </p:spPr>
          <p:txBody>
            <a:bodyPr lIns="0" tIns="0" rIns="0" bIns="0" rtlCol="0" anchor="t">
              <a:spAutoFit/>
            </a:bodyPr>
            <a:lstStyle/>
            <a:p>
              <a:pPr marL="0" lvl="0" indent="0" algn="ctr">
                <a:lnSpc>
                  <a:spcPts val="3081"/>
                </a:lnSpc>
              </a:pPr>
              <a:r>
                <a:rPr lang="en-US" sz="2370" b="1">
                  <a:solidFill>
                    <a:srgbClr val="FFFFFF"/>
                  </a:solidFill>
                  <a:latin typeface="Codec Pro Ultra-Bold"/>
                  <a:ea typeface="Codec Pro Ultra-Bold"/>
                  <a:cs typeface="Codec Pro Ultra-Bold"/>
                  <a:sym typeface="Codec Pro Ultra-Bold"/>
                </a:rPr>
                <a:t>Tarımda Robot Kollar</a:t>
              </a:r>
            </a:p>
          </p:txBody>
        </p:sp>
      </p:grpSp>
      <p:grpSp>
        <p:nvGrpSpPr>
          <p:cNvPr id="18" name="Group 18"/>
          <p:cNvGrpSpPr/>
          <p:nvPr/>
        </p:nvGrpSpPr>
        <p:grpSpPr>
          <a:xfrm>
            <a:off x="7163462" y="4248150"/>
            <a:ext cx="3961075" cy="3618738"/>
            <a:chOff x="0" y="0"/>
            <a:chExt cx="5281434" cy="4824984"/>
          </a:xfrm>
        </p:grpSpPr>
        <p:sp>
          <p:nvSpPr>
            <p:cNvPr id="19" name="TextBox 19"/>
            <p:cNvSpPr txBox="1"/>
            <p:nvPr/>
          </p:nvSpPr>
          <p:spPr>
            <a:xfrm>
              <a:off x="0" y="1045718"/>
              <a:ext cx="5281434" cy="3779266"/>
            </a:xfrm>
            <a:prstGeom prst="rect">
              <a:avLst/>
            </a:prstGeom>
          </p:spPr>
          <p:txBody>
            <a:bodyPr lIns="0" tIns="0" rIns="0" bIns="0" rtlCol="0" anchor="t">
              <a:spAutoFit/>
            </a:bodyPr>
            <a:lstStyle/>
            <a:p>
              <a:pPr marL="0" lvl="0" indent="0" algn="ctr">
                <a:lnSpc>
                  <a:spcPts val="2847"/>
                </a:lnSpc>
              </a:pPr>
              <a:r>
                <a:rPr lang="en-US" sz="2190">
                  <a:solidFill>
                    <a:srgbClr val="CDD2D4"/>
                  </a:solidFill>
                  <a:latin typeface="Codec Pro"/>
                  <a:ea typeface="Codec Pro"/>
                  <a:cs typeface="Codec Pro"/>
                  <a:sym typeface="Codec Pro"/>
                </a:rPr>
                <a:t>Uzay araştırmalarında, robot kollar, </a:t>
              </a:r>
              <a:r>
                <a:rPr lang="en-US" sz="2190" b="1">
                  <a:solidFill>
                    <a:srgbClr val="CDD2D4"/>
                  </a:solidFill>
                  <a:latin typeface="Codec Pro Bold"/>
                  <a:ea typeface="Codec Pro Bold"/>
                  <a:cs typeface="Codec Pro Bold"/>
                  <a:sym typeface="Codec Pro Bold"/>
                </a:rPr>
                <a:t>uzay görevlerinde</a:t>
              </a:r>
              <a:r>
                <a:rPr lang="en-US" sz="2190">
                  <a:solidFill>
                    <a:srgbClr val="CDD2D4"/>
                  </a:solidFill>
                  <a:latin typeface="Codec Pro"/>
                  <a:ea typeface="Codec Pro"/>
                  <a:cs typeface="Codec Pro"/>
                  <a:sym typeface="Codec Pro"/>
                </a:rPr>
                <a:t> astronotlara yardımcı olmak ve zorlu koşullarda görevleri yerine getirmek için tasarlanmaktadır; keşif ve onarımda kritik öneme sahiptir.</a:t>
              </a:r>
            </a:p>
          </p:txBody>
        </p:sp>
        <p:sp>
          <p:nvSpPr>
            <p:cNvPr id="20" name="TextBox 20"/>
            <p:cNvSpPr txBox="1"/>
            <p:nvPr/>
          </p:nvSpPr>
          <p:spPr>
            <a:xfrm>
              <a:off x="0" y="-57150"/>
              <a:ext cx="5281434" cy="1058418"/>
            </a:xfrm>
            <a:prstGeom prst="rect">
              <a:avLst/>
            </a:prstGeom>
          </p:spPr>
          <p:txBody>
            <a:bodyPr lIns="0" tIns="0" rIns="0" bIns="0" rtlCol="0" anchor="t">
              <a:spAutoFit/>
            </a:bodyPr>
            <a:lstStyle/>
            <a:p>
              <a:pPr marL="0" lvl="0" indent="0" algn="ctr">
                <a:lnSpc>
                  <a:spcPts val="3081"/>
                </a:lnSpc>
              </a:pPr>
              <a:r>
                <a:rPr lang="en-US" sz="2370" b="1">
                  <a:solidFill>
                    <a:srgbClr val="FFFFFF"/>
                  </a:solidFill>
                  <a:latin typeface="Codec Pro Ultra-Bold"/>
                  <a:ea typeface="Codec Pro Ultra-Bold"/>
                  <a:cs typeface="Codec Pro Ultra-Bold"/>
                  <a:sym typeface="Codec Pro Ultra-Bold"/>
                </a:rPr>
                <a:t>Uzay Araştırmalarında Robot Kullanımı</a:t>
              </a:r>
            </a:p>
          </p:txBody>
        </p:sp>
      </p:grpSp>
      <p:grpSp>
        <p:nvGrpSpPr>
          <p:cNvPr id="21" name="Group 21"/>
          <p:cNvGrpSpPr/>
          <p:nvPr/>
        </p:nvGrpSpPr>
        <p:grpSpPr>
          <a:xfrm>
            <a:off x="12148475" y="4248150"/>
            <a:ext cx="3961075" cy="3618738"/>
            <a:chOff x="0" y="0"/>
            <a:chExt cx="5281434" cy="4824984"/>
          </a:xfrm>
        </p:grpSpPr>
        <p:sp>
          <p:nvSpPr>
            <p:cNvPr id="22" name="TextBox 22"/>
            <p:cNvSpPr txBox="1"/>
            <p:nvPr/>
          </p:nvSpPr>
          <p:spPr>
            <a:xfrm>
              <a:off x="0" y="1045718"/>
              <a:ext cx="5281434" cy="3779266"/>
            </a:xfrm>
            <a:prstGeom prst="rect">
              <a:avLst/>
            </a:prstGeom>
          </p:spPr>
          <p:txBody>
            <a:bodyPr lIns="0" tIns="0" rIns="0" bIns="0" rtlCol="0" anchor="t">
              <a:spAutoFit/>
            </a:bodyPr>
            <a:lstStyle/>
            <a:p>
              <a:pPr marL="0" lvl="0" indent="0" algn="ctr">
                <a:lnSpc>
                  <a:spcPts val="2847"/>
                </a:lnSpc>
              </a:pPr>
              <a:r>
                <a:rPr lang="en-US" sz="2190">
                  <a:solidFill>
                    <a:srgbClr val="CDD2D4"/>
                  </a:solidFill>
                  <a:latin typeface="Codec Pro"/>
                  <a:ea typeface="Codec Pro"/>
                  <a:cs typeface="Codec Pro"/>
                  <a:sym typeface="Codec Pro"/>
                </a:rPr>
                <a:t>Savunma sanayisinde robot kollar, </a:t>
              </a:r>
              <a:r>
                <a:rPr lang="en-US" sz="2190" b="1">
                  <a:solidFill>
                    <a:srgbClr val="CDD2D4"/>
                  </a:solidFill>
                  <a:latin typeface="Codec Pro Bold"/>
                  <a:ea typeface="Codec Pro Bold"/>
                  <a:cs typeface="Codec Pro Bold"/>
                  <a:sym typeface="Codec Pro Bold"/>
                </a:rPr>
                <a:t>riskli görevleri</a:t>
              </a:r>
              <a:r>
                <a:rPr lang="en-US" sz="2190">
                  <a:solidFill>
                    <a:srgbClr val="CDD2D4"/>
                  </a:solidFill>
                  <a:latin typeface="Codec Pro"/>
                  <a:ea typeface="Codec Pro"/>
                  <a:cs typeface="Codec Pro"/>
                  <a:sym typeface="Codec Pro"/>
                </a:rPr>
                <a:t> üstlenerek askerlerin güvenliğini artırmakta ve operasyonel verimliliği sağlamakta, keşif, yük taşıma ve mühimmat yönetimi gibi görevlerde kullanılmaktadır.</a:t>
              </a:r>
            </a:p>
          </p:txBody>
        </p:sp>
        <p:sp>
          <p:nvSpPr>
            <p:cNvPr id="23" name="TextBox 23"/>
            <p:cNvSpPr txBox="1"/>
            <p:nvPr/>
          </p:nvSpPr>
          <p:spPr>
            <a:xfrm>
              <a:off x="0" y="-57150"/>
              <a:ext cx="5281434" cy="1058418"/>
            </a:xfrm>
            <a:prstGeom prst="rect">
              <a:avLst/>
            </a:prstGeom>
          </p:spPr>
          <p:txBody>
            <a:bodyPr lIns="0" tIns="0" rIns="0" bIns="0" rtlCol="0" anchor="t">
              <a:spAutoFit/>
            </a:bodyPr>
            <a:lstStyle/>
            <a:p>
              <a:pPr marL="0" lvl="0" indent="0" algn="ctr">
                <a:lnSpc>
                  <a:spcPts val="3081"/>
                </a:lnSpc>
              </a:pPr>
              <a:r>
                <a:rPr lang="en-US" sz="2370" b="1">
                  <a:solidFill>
                    <a:srgbClr val="FFFFFF"/>
                  </a:solidFill>
                  <a:latin typeface="Codec Pro Ultra-Bold"/>
                  <a:ea typeface="Codec Pro Ultra-Bold"/>
                  <a:cs typeface="Codec Pro Ultra-Bold"/>
                  <a:sym typeface="Codec Pro Ultra-Bold"/>
                </a:rPr>
                <a:t>Savunma Alanında Robotik Uygulamalar</a:t>
              </a:r>
            </a:p>
          </p:txBody>
        </p:sp>
      </p:grpSp>
    </p:spTree>
    <p:extLst>
      <p:ext uri="{BB962C8B-B14F-4D97-AF65-F5344CB8AC3E}">
        <p14:creationId xmlns:p14="http://schemas.microsoft.com/office/powerpoint/2010/main" val="2278567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grpSp>
        <p:nvGrpSpPr>
          <p:cNvPr id="2" name="Group 2"/>
          <p:cNvGrpSpPr/>
          <p:nvPr/>
        </p:nvGrpSpPr>
        <p:grpSpPr>
          <a:xfrm>
            <a:off x="666750" y="666750"/>
            <a:ext cx="5753100" cy="8080381"/>
            <a:chOff x="0" y="0"/>
            <a:chExt cx="891306" cy="1251862"/>
          </a:xfrm>
        </p:grpSpPr>
        <p:sp>
          <p:nvSpPr>
            <p:cNvPr id="3" name="Freeform 3"/>
            <p:cNvSpPr/>
            <p:nvPr/>
          </p:nvSpPr>
          <p:spPr>
            <a:xfrm>
              <a:off x="0" y="0"/>
              <a:ext cx="891306" cy="1251862"/>
            </a:xfrm>
            <a:custGeom>
              <a:avLst/>
              <a:gdLst/>
              <a:ahLst/>
              <a:cxnLst/>
              <a:rect l="l" t="t" r="r" b="b"/>
              <a:pathLst>
                <a:path w="891306" h="1251862">
                  <a:moveTo>
                    <a:pt x="0" y="0"/>
                  </a:moveTo>
                  <a:lnTo>
                    <a:pt x="891306" y="0"/>
                  </a:lnTo>
                  <a:lnTo>
                    <a:pt x="891306" y="1251862"/>
                  </a:lnTo>
                  <a:lnTo>
                    <a:pt x="0" y="1251862"/>
                  </a:lnTo>
                  <a:close/>
                </a:path>
              </a:pathLst>
            </a:custGeom>
            <a:blipFill>
              <a:blip r:embed="rId2"/>
              <a:stretch>
                <a:fillRect t="-316" b="-316"/>
              </a:stretch>
            </a:blipFill>
            <a:ln w="19050" cap="sq">
              <a:solidFill>
                <a:srgbClr val="FFFFFF"/>
              </a:solidFill>
              <a:prstDash val="solid"/>
              <a:miter/>
            </a:ln>
          </p:spPr>
        </p:sp>
      </p:grpSp>
      <p:grpSp>
        <p:nvGrpSpPr>
          <p:cNvPr id="4" name="Group 4"/>
          <p:cNvGrpSpPr/>
          <p:nvPr/>
        </p:nvGrpSpPr>
        <p:grpSpPr>
          <a:xfrm>
            <a:off x="7858125" y="666750"/>
            <a:ext cx="9763125" cy="4782793"/>
            <a:chOff x="0" y="0"/>
            <a:chExt cx="13017500" cy="6377057"/>
          </a:xfrm>
        </p:grpSpPr>
        <p:sp>
          <p:nvSpPr>
            <p:cNvPr id="5" name="TextBox 5"/>
            <p:cNvSpPr txBox="1"/>
            <p:nvPr/>
          </p:nvSpPr>
          <p:spPr>
            <a:xfrm>
              <a:off x="0" y="76200"/>
              <a:ext cx="13017500" cy="3429000"/>
            </a:xfrm>
            <a:prstGeom prst="rect">
              <a:avLst/>
            </a:prstGeom>
          </p:spPr>
          <p:txBody>
            <a:bodyPr lIns="0" tIns="0" rIns="0" bIns="0" rtlCol="0" anchor="t">
              <a:spAutoFit/>
            </a:bodyPr>
            <a:lstStyle/>
            <a:p>
              <a:pPr marL="0" lvl="0" indent="0" algn="l">
                <a:lnSpc>
                  <a:spcPts val="9900"/>
                </a:lnSpc>
              </a:pPr>
              <a:r>
                <a:rPr lang="en-US" sz="9000">
                  <a:solidFill>
                    <a:srgbClr val="FFFFFF"/>
                  </a:solidFill>
                  <a:latin typeface="Raleway"/>
                  <a:ea typeface="Raleway"/>
                  <a:cs typeface="Raleway"/>
                  <a:sym typeface="Raleway"/>
                </a:rPr>
                <a:t>Robotik Kol Teknolojisi</a:t>
              </a:r>
            </a:p>
          </p:txBody>
        </p:sp>
        <p:sp>
          <p:nvSpPr>
            <p:cNvPr id="6" name="TextBox 6"/>
            <p:cNvSpPr txBox="1"/>
            <p:nvPr/>
          </p:nvSpPr>
          <p:spPr>
            <a:xfrm>
              <a:off x="0" y="3625814"/>
              <a:ext cx="13017500" cy="590550"/>
            </a:xfrm>
            <a:prstGeom prst="rect">
              <a:avLst/>
            </a:prstGeom>
          </p:spPr>
          <p:txBody>
            <a:bodyPr lIns="0" tIns="0" rIns="0" bIns="0" rtlCol="0" anchor="t">
              <a:spAutoFit/>
            </a:bodyPr>
            <a:lstStyle/>
            <a:p>
              <a:pPr marL="0" lvl="0" indent="0" algn="l">
                <a:lnSpc>
                  <a:spcPts val="3300"/>
                </a:lnSpc>
              </a:pPr>
              <a:r>
                <a:rPr lang="en-US" sz="3000">
                  <a:solidFill>
                    <a:srgbClr val="FFFFFF"/>
                  </a:solidFill>
                  <a:latin typeface="Raleway"/>
                  <a:ea typeface="Raleway"/>
                  <a:cs typeface="Raleway"/>
                  <a:sym typeface="Raleway"/>
                </a:rPr>
                <a:t>Mekanik Kollardan Yapay Zekaya Geçiş Süreci</a:t>
              </a:r>
            </a:p>
          </p:txBody>
        </p:sp>
        <p:sp>
          <p:nvSpPr>
            <p:cNvPr id="7" name="TextBox 7"/>
            <p:cNvSpPr txBox="1"/>
            <p:nvPr/>
          </p:nvSpPr>
          <p:spPr>
            <a:xfrm>
              <a:off x="0" y="5362539"/>
              <a:ext cx="13017500" cy="1014518"/>
            </a:xfrm>
            <a:prstGeom prst="rect">
              <a:avLst/>
            </a:prstGeom>
          </p:spPr>
          <p:txBody>
            <a:bodyPr lIns="0" tIns="0" rIns="0" bIns="0" rtlCol="0" anchor="t">
              <a:spAutoFit/>
            </a:bodyPr>
            <a:lstStyle/>
            <a:p>
              <a:pPr marL="0" lvl="0" indent="0" algn="l">
                <a:lnSpc>
                  <a:spcPts val="3080"/>
                </a:lnSpc>
              </a:pPr>
              <a:r>
                <a:rPr lang="en-US" sz="2200">
                  <a:solidFill>
                    <a:srgbClr val="FFFFFF"/>
                  </a:solidFill>
                  <a:latin typeface="Raleway"/>
                  <a:ea typeface="Raleway"/>
                  <a:cs typeface="Raleway"/>
                  <a:sym typeface="Raleway"/>
                </a:rPr>
                <a:t>Robot kol teknolojisi, </a:t>
              </a:r>
              <a:r>
                <a:rPr lang="en-US" sz="2200" b="1">
                  <a:solidFill>
                    <a:srgbClr val="FFFFFF"/>
                  </a:solidFill>
                  <a:latin typeface="Raleway Bold"/>
                  <a:ea typeface="Raleway Bold"/>
                  <a:cs typeface="Raleway Bold"/>
                  <a:sym typeface="Raleway Bold"/>
                </a:rPr>
                <a:t>mekanik sistemlerden</a:t>
              </a:r>
              <a:r>
                <a:rPr lang="en-US" sz="2200">
                  <a:solidFill>
                    <a:srgbClr val="FFFFFF"/>
                  </a:solidFill>
                  <a:latin typeface="Raleway"/>
                  <a:ea typeface="Raleway"/>
                  <a:cs typeface="Raleway"/>
                  <a:sym typeface="Raleway"/>
                </a:rPr>
                <a:t> yapay zeka destekli çözümlerle evrimleşiyor, bu da sağlık ve endüstride devrim yaratıyor.</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Helvetica World"/>
                <a:ea typeface="Helvetica World"/>
                <a:cs typeface="Helvetica World"/>
                <a:sym typeface="Helvetica World"/>
              </a:rPr>
              <a:t>12</a:t>
            </a:r>
          </a:p>
        </p:txBody>
      </p:sp>
      <p:grpSp>
        <p:nvGrpSpPr>
          <p:cNvPr id="3" name="Group 3"/>
          <p:cNvGrpSpPr/>
          <p:nvPr/>
        </p:nvGrpSpPr>
        <p:grpSpPr>
          <a:xfrm>
            <a:off x="666750" y="666750"/>
            <a:ext cx="16954500" cy="8953500"/>
            <a:chOff x="0" y="0"/>
            <a:chExt cx="4465383" cy="2358123"/>
          </a:xfrm>
        </p:grpSpPr>
        <p:sp>
          <p:nvSpPr>
            <p:cNvPr id="4" name="Freeform 4"/>
            <p:cNvSpPr/>
            <p:nvPr/>
          </p:nvSpPr>
          <p:spPr>
            <a:xfrm>
              <a:off x="0" y="0"/>
              <a:ext cx="4465383" cy="2358124"/>
            </a:xfrm>
            <a:custGeom>
              <a:avLst/>
              <a:gdLst/>
              <a:ahLst/>
              <a:cxnLst/>
              <a:rect l="l" t="t" r="r" b="b"/>
              <a:pathLst>
                <a:path w="4465383" h="2358124">
                  <a:moveTo>
                    <a:pt x="20548" y="0"/>
                  </a:moveTo>
                  <a:lnTo>
                    <a:pt x="4444835" y="0"/>
                  </a:lnTo>
                  <a:cubicBezTo>
                    <a:pt x="4456183" y="0"/>
                    <a:pt x="4465383" y="9200"/>
                    <a:pt x="4465383" y="20548"/>
                  </a:cubicBezTo>
                  <a:lnTo>
                    <a:pt x="4465383" y="2337575"/>
                  </a:lnTo>
                  <a:cubicBezTo>
                    <a:pt x="4465383" y="2348924"/>
                    <a:pt x="4456183" y="2358124"/>
                    <a:pt x="4444835" y="2358124"/>
                  </a:cubicBezTo>
                  <a:lnTo>
                    <a:pt x="20548" y="2358124"/>
                  </a:lnTo>
                  <a:cubicBezTo>
                    <a:pt x="9200" y="2358124"/>
                    <a:pt x="0" y="2348924"/>
                    <a:pt x="0" y="2337575"/>
                  </a:cubicBezTo>
                  <a:lnTo>
                    <a:pt x="0" y="20548"/>
                  </a:lnTo>
                  <a:cubicBezTo>
                    <a:pt x="0" y="9200"/>
                    <a:pt x="9200" y="0"/>
                    <a:pt x="20548" y="0"/>
                  </a:cubicBezTo>
                  <a:close/>
                </a:path>
              </a:pathLst>
            </a:custGeom>
            <a:solidFill>
              <a:srgbClr val="1A1A2E"/>
            </a:solidFill>
            <a:ln cap="rnd">
              <a:noFill/>
              <a:prstDash val="solid"/>
              <a:round/>
            </a:ln>
          </p:spPr>
        </p:sp>
        <p:sp>
          <p:nvSpPr>
            <p:cNvPr id="5" name="TextBox 5"/>
            <p:cNvSpPr txBox="1"/>
            <p:nvPr/>
          </p:nvSpPr>
          <p:spPr>
            <a:xfrm>
              <a:off x="0" y="-38100"/>
              <a:ext cx="4465383" cy="2396223"/>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6" name="Group 6"/>
          <p:cNvGrpSpPr/>
          <p:nvPr/>
        </p:nvGrpSpPr>
        <p:grpSpPr>
          <a:xfrm>
            <a:off x="1800225" y="1562100"/>
            <a:ext cx="13249275" cy="2067009"/>
            <a:chOff x="0" y="0"/>
            <a:chExt cx="17665700" cy="2756012"/>
          </a:xfrm>
        </p:grpSpPr>
        <p:sp>
          <p:nvSpPr>
            <p:cNvPr id="7" name="TextBox 7"/>
            <p:cNvSpPr txBox="1"/>
            <p:nvPr/>
          </p:nvSpPr>
          <p:spPr>
            <a:xfrm>
              <a:off x="0" y="-85725"/>
              <a:ext cx="17665700" cy="1702858"/>
            </a:xfrm>
            <a:prstGeom prst="rect">
              <a:avLst/>
            </a:prstGeom>
          </p:spPr>
          <p:txBody>
            <a:bodyPr lIns="0" tIns="0" rIns="0" bIns="0" rtlCol="0" anchor="t">
              <a:spAutoFit/>
            </a:bodyPr>
            <a:lstStyle/>
            <a:p>
              <a:pPr marL="0" lvl="0" indent="0" algn="l">
                <a:lnSpc>
                  <a:spcPts val="10400"/>
                </a:lnSpc>
              </a:pPr>
              <a:r>
                <a:rPr lang="en-US" sz="8000" spc="-240">
                  <a:solidFill>
                    <a:srgbClr val="FFFFFF"/>
                  </a:solidFill>
                  <a:latin typeface="Georgia Pro Condensed"/>
                  <a:ea typeface="Georgia Pro Condensed"/>
                  <a:cs typeface="Georgia Pro Condensed"/>
                  <a:sym typeface="Georgia Pro Condensed"/>
                </a:rPr>
                <a:t>Robot ve Yapay Zeka</a:t>
              </a:r>
            </a:p>
          </p:txBody>
        </p:sp>
        <p:sp>
          <p:nvSpPr>
            <p:cNvPr id="8" name="TextBox 8"/>
            <p:cNvSpPr txBox="1"/>
            <p:nvPr/>
          </p:nvSpPr>
          <p:spPr>
            <a:xfrm>
              <a:off x="0" y="2197212"/>
              <a:ext cx="17665700" cy="558800"/>
            </a:xfrm>
            <a:prstGeom prst="rect">
              <a:avLst/>
            </a:prstGeom>
          </p:spPr>
          <p:txBody>
            <a:bodyPr lIns="0" tIns="0" rIns="0" bIns="0" rtlCol="0" anchor="t">
              <a:spAutoFit/>
            </a:bodyPr>
            <a:lstStyle/>
            <a:p>
              <a:pPr marL="0" lvl="0" indent="0" algn="l">
                <a:lnSpc>
                  <a:spcPts val="3000"/>
                </a:lnSpc>
                <a:spcBef>
                  <a:spcPct val="0"/>
                </a:spcBef>
              </a:pPr>
              <a:r>
                <a:rPr lang="en-US" sz="2500" b="1" spc="-37">
                  <a:solidFill>
                    <a:srgbClr val="FFFFFF"/>
                  </a:solidFill>
                  <a:latin typeface="Helvetica World Bold"/>
                  <a:ea typeface="Helvetica World Bold"/>
                  <a:cs typeface="Helvetica World Bold"/>
                  <a:sym typeface="Helvetica World Bold"/>
                </a:rPr>
                <a:t>Entegrasyon ve İşbirliği Süreci</a:t>
              </a:r>
            </a:p>
          </p:txBody>
        </p:sp>
      </p:grpSp>
      <p:grpSp>
        <p:nvGrpSpPr>
          <p:cNvPr id="9" name="Group 9"/>
          <p:cNvGrpSpPr/>
          <p:nvPr/>
        </p:nvGrpSpPr>
        <p:grpSpPr>
          <a:xfrm>
            <a:off x="1800225" y="5143500"/>
            <a:ext cx="4308497" cy="2225675"/>
            <a:chOff x="0" y="0"/>
            <a:chExt cx="5744662" cy="2967567"/>
          </a:xfrm>
        </p:grpSpPr>
        <p:sp>
          <p:nvSpPr>
            <p:cNvPr id="10" name="TextBox 10"/>
            <p:cNvSpPr txBox="1"/>
            <p:nvPr/>
          </p:nvSpPr>
          <p:spPr>
            <a:xfrm>
              <a:off x="0" y="9525"/>
              <a:ext cx="5744662" cy="523875"/>
            </a:xfrm>
            <a:prstGeom prst="rect">
              <a:avLst/>
            </a:prstGeom>
          </p:spPr>
          <p:txBody>
            <a:bodyPr lIns="0" tIns="0" rIns="0" bIns="0" rtlCol="0" anchor="t">
              <a:spAutoFit/>
            </a:bodyPr>
            <a:lstStyle/>
            <a:p>
              <a:pPr marL="0" lvl="0" indent="0" algn="l">
                <a:lnSpc>
                  <a:spcPts val="2999"/>
                </a:lnSpc>
                <a:spcBef>
                  <a:spcPct val="0"/>
                </a:spcBef>
              </a:pPr>
              <a:r>
                <a:rPr lang="en-US" sz="2499" b="1" spc="-37">
                  <a:solidFill>
                    <a:srgbClr val="FFFFFF"/>
                  </a:solidFill>
                  <a:latin typeface="Helvetica World Bold"/>
                  <a:ea typeface="Helvetica World Bold"/>
                  <a:cs typeface="Helvetica World Bold"/>
                  <a:sym typeface="Helvetica World Bold"/>
                </a:rPr>
                <a:t>Yapay Zeka Rolü</a:t>
              </a:r>
            </a:p>
          </p:txBody>
        </p:sp>
        <p:sp>
          <p:nvSpPr>
            <p:cNvPr id="11" name="TextBox 11"/>
            <p:cNvSpPr txBox="1"/>
            <p:nvPr/>
          </p:nvSpPr>
          <p:spPr>
            <a:xfrm>
              <a:off x="0" y="1079500"/>
              <a:ext cx="5744662" cy="1888067"/>
            </a:xfrm>
            <a:prstGeom prst="rect">
              <a:avLst/>
            </a:prstGeom>
          </p:spPr>
          <p:txBody>
            <a:bodyPr lIns="0" tIns="0" rIns="0" bIns="0" rtlCol="0" anchor="t">
              <a:spAutoFit/>
            </a:bodyPr>
            <a:lstStyle/>
            <a:p>
              <a:pPr marL="0" lvl="0" indent="0" algn="l">
                <a:lnSpc>
                  <a:spcPts val="2800"/>
                </a:lnSpc>
              </a:pPr>
              <a:r>
                <a:rPr lang="en-US" sz="2000" u="none" strike="noStrike" spc="-30">
                  <a:solidFill>
                    <a:srgbClr val="FFFFFF"/>
                  </a:solidFill>
                  <a:latin typeface="Helvetica World"/>
                  <a:ea typeface="Helvetica World"/>
                  <a:cs typeface="Helvetica World"/>
                  <a:sym typeface="Helvetica World"/>
                </a:rPr>
                <a:t>Yapay zeka, robot kol kontrolünde </a:t>
              </a:r>
              <a:r>
                <a:rPr lang="en-US" sz="2000" b="1" u="none" strike="noStrike" spc="-30">
                  <a:solidFill>
                    <a:srgbClr val="FFFFFF"/>
                  </a:solidFill>
                  <a:latin typeface="Helvetica World Bold"/>
                  <a:ea typeface="Helvetica World Bold"/>
                  <a:cs typeface="Helvetica World Bold"/>
                  <a:sym typeface="Helvetica World Bold"/>
                </a:rPr>
                <a:t>öğrenme ve adaptasyon</a:t>
              </a:r>
              <a:r>
                <a:rPr lang="en-US" sz="2000" u="none" strike="noStrike" spc="-30">
                  <a:solidFill>
                    <a:srgbClr val="FFFFFF"/>
                  </a:solidFill>
                  <a:latin typeface="Helvetica World"/>
                  <a:ea typeface="Helvetica World"/>
                  <a:cs typeface="Helvetica World"/>
                  <a:sym typeface="Helvetica World"/>
                </a:rPr>
                <a:t> yetenekleri sunarak, makinelerin daha bağımsız ve verimli çalışmasına olanak tanır.</a:t>
              </a:r>
            </a:p>
          </p:txBody>
        </p:sp>
      </p:grpSp>
      <p:grpSp>
        <p:nvGrpSpPr>
          <p:cNvPr id="12" name="Group 12"/>
          <p:cNvGrpSpPr/>
          <p:nvPr/>
        </p:nvGrpSpPr>
        <p:grpSpPr>
          <a:xfrm>
            <a:off x="7291388" y="5143500"/>
            <a:ext cx="4010025" cy="2549525"/>
            <a:chOff x="0" y="0"/>
            <a:chExt cx="5346700" cy="3399367"/>
          </a:xfrm>
        </p:grpSpPr>
        <p:sp>
          <p:nvSpPr>
            <p:cNvPr id="13" name="TextBox 13"/>
            <p:cNvSpPr txBox="1"/>
            <p:nvPr/>
          </p:nvSpPr>
          <p:spPr>
            <a:xfrm>
              <a:off x="0" y="9525"/>
              <a:ext cx="5346700" cy="523875"/>
            </a:xfrm>
            <a:prstGeom prst="rect">
              <a:avLst/>
            </a:prstGeom>
          </p:spPr>
          <p:txBody>
            <a:bodyPr lIns="0" tIns="0" rIns="0" bIns="0" rtlCol="0" anchor="t">
              <a:spAutoFit/>
            </a:bodyPr>
            <a:lstStyle/>
            <a:p>
              <a:pPr marL="0" lvl="0" indent="0" algn="l">
                <a:lnSpc>
                  <a:spcPts val="2999"/>
                </a:lnSpc>
                <a:spcBef>
                  <a:spcPct val="0"/>
                </a:spcBef>
              </a:pPr>
              <a:r>
                <a:rPr lang="en-US" sz="2499" b="1" spc="-37">
                  <a:solidFill>
                    <a:srgbClr val="FFFFFF"/>
                  </a:solidFill>
                  <a:latin typeface="Helvetica World Bold"/>
                  <a:ea typeface="Helvetica World Bold"/>
                  <a:cs typeface="Helvetica World Bold"/>
                  <a:sym typeface="Helvetica World Bold"/>
                </a:rPr>
                <a:t>Görüntü İşleme</a:t>
              </a:r>
            </a:p>
          </p:txBody>
        </p:sp>
        <p:sp>
          <p:nvSpPr>
            <p:cNvPr id="14" name="TextBox 14"/>
            <p:cNvSpPr txBox="1"/>
            <p:nvPr/>
          </p:nvSpPr>
          <p:spPr>
            <a:xfrm>
              <a:off x="0" y="1079500"/>
              <a:ext cx="5346700" cy="2319867"/>
            </a:xfrm>
            <a:prstGeom prst="rect">
              <a:avLst/>
            </a:prstGeom>
          </p:spPr>
          <p:txBody>
            <a:bodyPr lIns="0" tIns="0" rIns="0" bIns="0" rtlCol="0" anchor="t">
              <a:spAutoFit/>
            </a:bodyPr>
            <a:lstStyle/>
            <a:p>
              <a:pPr marL="0" lvl="0" indent="0" algn="l">
                <a:lnSpc>
                  <a:spcPts val="2800"/>
                </a:lnSpc>
              </a:pPr>
              <a:r>
                <a:rPr lang="en-US" sz="2000" u="none" strike="noStrike" spc="-30">
                  <a:solidFill>
                    <a:srgbClr val="FFFFFF"/>
                  </a:solidFill>
                  <a:latin typeface="Helvetica World"/>
                  <a:ea typeface="Helvetica World"/>
                  <a:cs typeface="Helvetica World"/>
                  <a:sym typeface="Helvetica World"/>
                </a:rPr>
                <a:t>Görüntü işleme teknikleri, robot kolların çevresini algılamasını ve nesne tanıma yeteneklerini geliştirmesini sağlayarak, daha akıllı kararlar almasına yardımcı olur.</a:t>
              </a:r>
            </a:p>
          </p:txBody>
        </p:sp>
      </p:grpSp>
      <p:grpSp>
        <p:nvGrpSpPr>
          <p:cNvPr id="15" name="Group 15"/>
          <p:cNvGrpSpPr/>
          <p:nvPr/>
        </p:nvGrpSpPr>
        <p:grpSpPr>
          <a:xfrm>
            <a:off x="12172950" y="5143500"/>
            <a:ext cx="4010025" cy="2949575"/>
            <a:chOff x="0" y="0"/>
            <a:chExt cx="5346700" cy="3932767"/>
          </a:xfrm>
        </p:grpSpPr>
        <p:sp>
          <p:nvSpPr>
            <p:cNvPr id="16" name="TextBox 16"/>
            <p:cNvSpPr txBox="1"/>
            <p:nvPr/>
          </p:nvSpPr>
          <p:spPr>
            <a:xfrm>
              <a:off x="0" y="9525"/>
              <a:ext cx="5346700" cy="1057275"/>
            </a:xfrm>
            <a:prstGeom prst="rect">
              <a:avLst/>
            </a:prstGeom>
          </p:spPr>
          <p:txBody>
            <a:bodyPr lIns="0" tIns="0" rIns="0" bIns="0" rtlCol="0" anchor="t">
              <a:spAutoFit/>
            </a:bodyPr>
            <a:lstStyle/>
            <a:p>
              <a:pPr marL="0" lvl="0" indent="0" algn="l">
                <a:lnSpc>
                  <a:spcPts val="2999"/>
                </a:lnSpc>
                <a:spcBef>
                  <a:spcPct val="0"/>
                </a:spcBef>
              </a:pPr>
              <a:r>
                <a:rPr lang="en-US" sz="2499" b="1" spc="-37">
                  <a:solidFill>
                    <a:srgbClr val="FFFFFF"/>
                  </a:solidFill>
                  <a:latin typeface="Helvetica World Bold"/>
                  <a:ea typeface="Helvetica World Bold"/>
                  <a:cs typeface="Helvetica World Bold"/>
                  <a:sym typeface="Helvetica World Bold"/>
                </a:rPr>
                <a:t>Sensörler ve Karar Mekanizmaları</a:t>
              </a:r>
            </a:p>
          </p:txBody>
        </p:sp>
        <p:sp>
          <p:nvSpPr>
            <p:cNvPr id="17" name="TextBox 17"/>
            <p:cNvSpPr txBox="1"/>
            <p:nvPr/>
          </p:nvSpPr>
          <p:spPr>
            <a:xfrm>
              <a:off x="0" y="1612900"/>
              <a:ext cx="5346700" cy="2319867"/>
            </a:xfrm>
            <a:prstGeom prst="rect">
              <a:avLst/>
            </a:prstGeom>
          </p:spPr>
          <p:txBody>
            <a:bodyPr lIns="0" tIns="0" rIns="0" bIns="0" rtlCol="0" anchor="t">
              <a:spAutoFit/>
            </a:bodyPr>
            <a:lstStyle/>
            <a:p>
              <a:pPr marL="0" lvl="0" indent="0" algn="l">
                <a:lnSpc>
                  <a:spcPts val="2800"/>
                </a:lnSpc>
              </a:pPr>
              <a:r>
                <a:rPr lang="en-US" sz="2000" u="none" strike="noStrike" spc="-30">
                  <a:solidFill>
                    <a:srgbClr val="FFFFFF"/>
                  </a:solidFill>
                  <a:latin typeface="Helvetica World"/>
                  <a:ea typeface="Helvetica World"/>
                  <a:cs typeface="Helvetica World"/>
                  <a:sym typeface="Helvetica World"/>
                </a:rPr>
                <a:t>Sensörler, robot kolların çevreleriyle etkileşim kurmasını sağlarken, karar mekanizmaları, topladıkları verilerle hızlı ve etkili tepkiler vermelerini mümkün kılar.</a:t>
              </a:r>
            </a:p>
          </p:txBody>
        </p:sp>
      </p:grpSp>
    </p:spTree>
    <p:extLst>
      <p:ext uri="{BB962C8B-B14F-4D97-AF65-F5344CB8AC3E}">
        <p14:creationId xmlns:p14="http://schemas.microsoft.com/office/powerpoint/2010/main" val="607782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2" name="TextBox 2"/>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EDF2F4"/>
                </a:solidFill>
                <a:latin typeface="Helvetica World"/>
                <a:ea typeface="Helvetica World"/>
                <a:cs typeface="Helvetica World"/>
                <a:sym typeface="Helvetica World"/>
              </a:rPr>
              <a:t>19</a:t>
            </a:r>
          </a:p>
        </p:txBody>
      </p:sp>
      <p:grpSp>
        <p:nvGrpSpPr>
          <p:cNvPr id="3" name="Group 3"/>
          <p:cNvGrpSpPr/>
          <p:nvPr/>
        </p:nvGrpSpPr>
        <p:grpSpPr>
          <a:xfrm>
            <a:off x="666750" y="5143500"/>
            <a:ext cx="5448300" cy="4476750"/>
            <a:chOff x="0" y="0"/>
            <a:chExt cx="1631088" cy="1340230"/>
          </a:xfrm>
        </p:grpSpPr>
        <p:sp>
          <p:nvSpPr>
            <p:cNvPr id="4" name="Freeform 4"/>
            <p:cNvSpPr/>
            <p:nvPr/>
          </p:nvSpPr>
          <p:spPr>
            <a:xfrm>
              <a:off x="0" y="0"/>
              <a:ext cx="1631088" cy="1340230"/>
            </a:xfrm>
            <a:custGeom>
              <a:avLst/>
              <a:gdLst/>
              <a:ahLst/>
              <a:cxnLst/>
              <a:rect l="l" t="t" r="r" b="b"/>
              <a:pathLst>
                <a:path w="1631088" h="1340230">
                  <a:moveTo>
                    <a:pt x="28420" y="0"/>
                  </a:moveTo>
                  <a:lnTo>
                    <a:pt x="1602669" y="0"/>
                  </a:lnTo>
                  <a:cubicBezTo>
                    <a:pt x="1618365" y="0"/>
                    <a:pt x="1631088" y="12724"/>
                    <a:pt x="1631088" y="28420"/>
                  </a:cubicBezTo>
                  <a:lnTo>
                    <a:pt x="1631088" y="1311810"/>
                  </a:lnTo>
                  <a:cubicBezTo>
                    <a:pt x="1631088" y="1327506"/>
                    <a:pt x="1618365" y="1340230"/>
                    <a:pt x="1602669" y="1340230"/>
                  </a:cubicBezTo>
                  <a:lnTo>
                    <a:pt x="28420" y="1340230"/>
                  </a:lnTo>
                  <a:cubicBezTo>
                    <a:pt x="12724" y="1340230"/>
                    <a:pt x="0" y="1327506"/>
                    <a:pt x="0" y="1311810"/>
                  </a:cubicBezTo>
                  <a:lnTo>
                    <a:pt x="0" y="28420"/>
                  </a:lnTo>
                  <a:cubicBezTo>
                    <a:pt x="0" y="12724"/>
                    <a:pt x="12724" y="0"/>
                    <a:pt x="28420" y="0"/>
                  </a:cubicBezTo>
                  <a:close/>
                </a:path>
              </a:pathLst>
            </a:custGeom>
            <a:blipFill>
              <a:blip r:embed="rId2"/>
              <a:stretch>
                <a:fillRect l="-332" r="-332"/>
              </a:stretch>
            </a:blipFill>
            <a:ln cap="sq">
              <a:noFill/>
              <a:prstDash val="solid"/>
              <a:miter/>
            </a:ln>
          </p:spPr>
        </p:sp>
      </p:grpSp>
      <p:grpSp>
        <p:nvGrpSpPr>
          <p:cNvPr id="5" name="Group 5"/>
          <p:cNvGrpSpPr/>
          <p:nvPr/>
        </p:nvGrpSpPr>
        <p:grpSpPr>
          <a:xfrm>
            <a:off x="6419850" y="5143500"/>
            <a:ext cx="5448300" cy="4476750"/>
            <a:chOff x="0" y="0"/>
            <a:chExt cx="1631088" cy="1340230"/>
          </a:xfrm>
        </p:grpSpPr>
        <p:sp>
          <p:nvSpPr>
            <p:cNvPr id="6" name="Freeform 6"/>
            <p:cNvSpPr/>
            <p:nvPr/>
          </p:nvSpPr>
          <p:spPr>
            <a:xfrm>
              <a:off x="0" y="0"/>
              <a:ext cx="1631088" cy="1340230"/>
            </a:xfrm>
            <a:custGeom>
              <a:avLst/>
              <a:gdLst/>
              <a:ahLst/>
              <a:cxnLst/>
              <a:rect l="l" t="t" r="r" b="b"/>
              <a:pathLst>
                <a:path w="1631088" h="1340230">
                  <a:moveTo>
                    <a:pt x="28420" y="0"/>
                  </a:moveTo>
                  <a:lnTo>
                    <a:pt x="1602669" y="0"/>
                  </a:lnTo>
                  <a:cubicBezTo>
                    <a:pt x="1618365" y="0"/>
                    <a:pt x="1631088" y="12724"/>
                    <a:pt x="1631088" y="28420"/>
                  </a:cubicBezTo>
                  <a:lnTo>
                    <a:pt x="1631088" y="1311810"/>
                  </a:lnTo>
                  <a:cubicBezTo>
                    <a:pt x="1631088" y="1327506"/>
                    <a:pt x="1618365" y="1340230"/>
                    <a:pt x="1602669" y="1340230"/>
                  </a:cubicBezTo>
                  <a:lnTo>
                    <a:pt x="28420" y="1340230"/>
                  </a:lnTo>
                  <a:cubicBezTo>
                    <a:pt x="12724" y="1340230"/>
                    <a:pt x="0" y="1327506"/>
                    <a:pt x="0" y="1311810"/>
                  </a:cubicBezTo>
                  <a:lnTo>
                    <a:pt x="0" y="28420"/>
                  </a:lnTo>
                  <a:cubicBezTo>
                    <a:pt x="0" y="12724"/>
                    <a:pt x="12724" y="0"/>
                    <a:pt x="28420" y="0"/>
                  </a:cubicBezTo>
                  <a:close/>
                </a:path>
              </a:pathLst>
            </a:custGeom>
            <a:blipFill>
              <a:blip r:embed="rId3"/>
              <a:stretch>
                <a:fillRect l="-332" r="-332"/>
              </a:stretch>
            </a:blipFill>
            <a:ln cap="sq">
              <a:noFill/>
              <a:prstDash val="solid"/>
              <a:miter/>
            </a:ln>
          </p:spPr>
        </p:sp>
      </p:grpSp>
      <p:grpSp>
        <p:nvGrpSpPr>
          <p:cNvPr id="7" name="Group 7"/>
          <p:cNvGrpSpPr/>
          <p:nvPr/>
        </p:nvGrpSpPr>
        <p:grpSpPr>
          <a:xfrm>
            <a:off x="12172950" y="5143500"/>
            <a:ext cx="5442841" cy="4476750"/>
            <a:chOff x="0" y="0"/>
            <a:chExt cx="1629454" cy="1340230"/>
          </a:xfrm>
        </p:grpSpPr>
        <p:sp>
          <p:nvSpPr>
            <p:cNvPr id="8" name="Freeform 8"/>
            <p:cNvSpPr/>
            <p:nvPr/>
          </p:nvSpPr>
          <p:spPr>
            <a:xfrm>
              <a:off x="0" y="0"/>
              <a:ext cx="1629454" cy="1340230"/>
            </a:xfrm>
            <a:custGeom>
              <a:avLst/>
              <a:gdLst/>
              <a:ahLst/>
              <a:cxnLst/>
              <a:rect l="l" t="t" r="r" b="b"/>
              <a:pathLst>
                <a:path w="1629454" h="1340230">
                  <a:moveTo>
                    <a:pt x="28448" y="0"/>
                  </a:moveTo>
                  <a:lnTo>
                    <a:pt x="1601006" y="0"/>
                  </a:lnTo>
                  <a:cubicBezTo>
                    <a:pt x="1608551" y="0"/>
                    <a:pt x="1615787" y="2997"/>
                    <a:pt x="1621122" y="8332"/>
                  </a:cubicBezTo>
                  <a:cubicBezTo>
                    <a:pt x="1626457" y="13667"/>
                    <a:pt x="1629454" y="20903"/>
                    <a:pt x="1629454" y="28448"/>
                  </a:cubicBezTo>
                  <a:lnTo>
                    <a:pt x="1629454" y="1311782"/>
                  </a:lnTo>
                  <a:cubicBezTo>
                    <a:pt x="1629454" y="1319327"/>
                    <a:pt x="1626457" y="1326563"/>
                    <a:pt x="1621122" y="1331898"/>
                  </a:cubicBezTo>
                  <a:cubicBezTo>
                    <a:pt x="1615787" y="1337233"/>
                    <a:pt x="1608551" y="1340230"/>
                    <a:pt x="1601006" y="1340230"/>
                  </a:cubicBezTo>
                  <a:lnTo>
                    <a:pt x="28448" y="1340230"/>
                  </a:lnTo>
                  <a:cubicBezTo>
                    <a:pt x="20903" y="1340230"/>
                    <a:pt x="13667" y="1337233"/>
                    <a:pt x="8332" y="1331898"/>
                  </a:cubicBezTo>
                  <a:cubicBezTo>
                    <a:pt x="2997" y="1326563"/>
                    <a:pt x="0" y="1319327"/>
                    <a:pt x="0" y="1311782"/>
                  </a:cubicBezTo>
                  <a:lnTo>
                    <a:pt x="0" y="28448"/>
                  </a:lnTo>
                  <a:cubicBezTo>
                    <a:pt x="0" y="20903"/>
                    <a:pt x="2997" y="13667"/>
                    <a:pt x="8332" y="8332"/>
                  </a:cubicBezTo>
                  <a:cubicBezTo>
                    <a:pt x="13667" y="2997"/>
                    <a:pt x="20903" y="0"/>
                    <a:pt x="28448" y="0"/>
                  </a:cubicBezTo>
                  <a:close/>
                </a:path>
              </a:pathLst>
            </a:custGeom>
            <a:blipFill>
              <a:blip r:embed="rId4"/>
              <a:stretch>
                <a:fillRect l="-383" r="-382"/>
              </a:stretch>
            </a:blipFill>
            <a:ln cap="sq">
              <a:noFill/>
              <a:prstDash val="solid"/>
              <a:miter/>
            </a:ln>
          </p:spPr>
        </p:sp>
      </p:grpSp>
      <p:grpSp>
        <p:nvGrpSpPr>
          <p:cNvPr id="10" name="Group 10"/>
          <p:cNvGrpSpPr/>
          <p:nvPr/>
        </p:nvGrpSpPr>
        <p:grpSpPr>
          <a:xfrm>
            <a:off x="666750" y="666750"/>
            <a:ext cx="15516225" cy="3446463"/>
            <a:chOff x="0" y="0"/>
            <a:chExt cx="20688300" cy="4595284"/>
          </a:xfrm>
        </p:grpSpPr>
        <p:sp>
          <p:nvSpPr>
            <p:cNvPr id="11" name="TextBox 11"/>
            <p:cNvSpPr txBox="1"/>
            <p:nvPr/>
          </p:nvSpPr>
          <p:spPr>
            <a:xfrm>
              <a:off x="0" y="66675"/>
              <a:ext cx="20688300" cy="1554692"/>
            </a:xfrm>
            <a:prstGeom prst="rect">
              <a:avLst/>
            </a:prstGeom>
          </p:spPr>
          <p:txBody>
            <a:bodyPr lIns="0" tIns="0" rIns="0" bIns="0" rtlCol="0" anchor="t">
              <a:spAutoFit/>
            </a:bodyPr>
            <a:lstStyle/>
            <a:p>
              <a:pPr marL="0" lvl="0" indent="0" algn="l">
                <a:lnSpc>
                  <a:spcPts val="8800"/>
                </a:lnSpc>
              </a:pPr>
              <a:r>
                <a:rPr lang="en-US" sz="8000" spc="-240">
                  <a:solidFill>
                    <a:srgbClr val="EDF2F4"/>
                  </a:solidFill>
                  <a:latin typeface="Georgia Pro Condensed"/>
                  <a:ea typeface="Georgia Pro Condensed"/>
                  <a:cs typeface="Georgia Pro Condensed"/>
                  <a:sym typeface="Georgia Pro Condensed"/>
                </a:rPr>
                <a:t>AI Destekli Fonksiyonlar</a:t>
              </a:r>
            </a:p>
          </p:txBody>
        </p:sp>
        <p:sp>
          <p:nvSpPr>
            <p:cNvPr id="12" name="TextBox 12"/>
            <p:cNvSpPr txBox="1"/>
            <p:nvPr/>
          </p:nvSpPr>
          <p:spPr>
            <a:xfrm>
              <a:off x="0" y="2378075"/>
              <a:ext cx="14481810" cy="568325"/>
            </a:xfrm>
            <a:prstGeom prst="rect">
              <a:avLst/>
            </a:prstGeom>
          </p:spPr>
          <p:txBody>
            <a:bodyPr lIns="0" tIns="0" rIns="0" bIns="0" rtlCol="0" anchor="t">
              <a:spAutoFit/>
            </a:bodyPr>
            <a:lstStyle/>
            <a:p>
              <a:pPr marL="0" lvl="0" indent="0" algn="l">
                <a:lnSpc>
                  <a:spcPts val="3000"/>
                </a:lnSpc>
                <a:spcBef>
                  <a:spcPct val="0"/>
                </a:spcBef>
              </a:pPr>
              <a:r>
                <a:rPr lang="en-US" sz="2500" b="1" spc="-37">
                  <a:solidFill>
                    <a:srgbClr val="8D99AE"/>
                  </a:solidFill>
                  <a:latin typeface="Helvetica World Bold"/>
                  <a:ea typeface="Helvetica World Bold"/>
                  <a:cs typeface="Helvetica World Bold"/>
                  <a:sym typeface="Helvetica World Bold"/>
                </a:rPr>
                <a:t>Görüntü İşleme, Nesne Tanıma ve Daha Fazlası</a:t>
              </a:r>
            </a:p>
          </p:txBody>
        </p:sp>
        <p:sp>
          <p:nvSpPr>
            <p:cNvPr id="13" name="TextBox 13"/>
            <p:cNvSpPr txBox="1"/>
            <p:nvPr/>
          </p:nvSpPr>
          <p:spPr>
            <a:xfrm>
              <a:off x="0" y="3362325"/>
              <a:ext cx="14481810" cy="1232959"/>
            </a:xfrm>
            <a:prstGeom prst="rect">
              <a:avLst/>
            </a:prstGeom>
          </p:spPr>
          <p:txBody>
            <a:bodyPr lIns="0" tIns="0" rIns="0" bIns="0" rtlCol="0" anchor="t">
              <a:spAutoFit/>
            </a:bodyPr>
            <a:lstStyle/>
            <a:p>
              <a:pPr marL="0" lvl="0" indent="0" algn="l">
                <a:lnSpc>
                  <a:spcPts val="3499"/>
                </a:lnSpc>
              </a:pPr>
              <a:r>
                <a:rPr lang="en-US" sz="2499" spc="-37" dirty="0" err="1">
                  <a:solidFill>
                    <a:srgbClr val="EDF2F4"/>
                  </a:solidFill>
                  <a:latin typeface="Helvetica World"/>
                  <a:ea typeface="Helvetica World"/>
                  <a:cs typeface="Helvetica World"/>
                  <a:sym typeface="Helvetica World"/>
                </a:rPr>
                <a:t>Yapay</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zeka</a:t>
              </a:r>
              <a:r>
                <a:rPr lang="en-US" sz="2499" spc="-37" dirty="0">
                  <a:solidFill>
                    <a:srgbClr val="EDF2F4"/>
                  </a:solidFill>
                  <a:latin typeface="Helvetica World"/>
                  <a:ea typeface="Helvetica World"/>
                  <a:cs typeface="Helvetica World"/>
                  <a:sym typeface="Helvetica World"/>
                </a:rPr>
                <a:t>, robot </a:t>
              </a:r>
              <a:r>
                <a:rPr lang="en-US" sz="2499" spc="-37" dirty="0" err="1">
                  <a:solidFill>
                    <a:srgbClr val="EDF2F4"/>
                  </a:solidFill>
                  <a:latin typeface="Helvetica World"/>
                  <a:ea typeface="Helvetica World"/>
                  <a:cs typeface="Helvetica World"/>
                  <a:sym typeface="Helvetica World"/>
                </a:rPr>
                <a:t>kolların</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algoritmalarını</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geliştirerek</a:t>
              </a:r>
              <a:r>
                <a:rPr lang="en-US" sz="2499" spc="-37" dirty="0">
                  <a:solidFill>
                    <a:srgbClr val="EDF2F4"/>
                  </a:solidFill>
                  <a:latin typeface="Helvetica World"/>
                  <a:ea typeface="Helvetica World"/>
                  <a:cs typeface="Helvetica World"/>
                  <a:sym typeface="Helvetica World"/>
                </a:rPr>
                <a:t> </a:t>
              </a:r>
              <a:r>
                <a:rPr lang="en-US" sz="2499" b="1" spc="-37" dirty="0" err="1">
                  <a:solidFill>
                    <a:srgbClr val="EDF2F4"/>
                  </a:solidFill>
                  <a:latin typeface="Helvetica World Bold"/>
                  <a:ea typeface="Helvetica World Bold"/>
                  <a:cs typeface="Helvetica World Bold"/>
                  <a:sym typeface="Helvetica World Bold"/>
                </a:rPr>
                <a:t>görsel</a:t>
              </a:r>
              <a:r>
                <a:rPr lang="en-US" sz="2499" b="1" spc="-37" dirty="0">
                  <a:solidFill>
                    <a:srgbClr val="EDF2F4"/>
                  </a:solidFill>
                  <a:latin typeface="Helvetica World Bold"/>
                  <a:ea typeface="Helvetica World Bold"/>
                  <a:cs typeface="Helvetica World Bold"/>
                  <a:sym typeface="Helvetica World Bold"/>
                </a:rPr>
                <a:t> </a:t>
              </a:r>
              <a:r>
                <a:rPr lang="en-US" sz="2499" b="1" spc="-37" dirty="0" err="1">
                  <a:solidFill>
                    <a:srgbClr val="EDF2F4"/>
                  </a:solidFill>
                  <a:latin typeface="Helvetica World Bold"/>
                  <a:ea typeface="Helvetica World Bold"/>
                  <a:cs typeface="Helvetica World Bold"/>
                  <a:sym typeface="Helvetica World Bold"/>
                </a:rPr>
                <a:t>verileri</a:t>
              </a:r>
              <a:r>
                <a:rPr lang="en-US" sz="2499" b="1" spc="-37" dirty="0">
                  <a:solidFill>
                    <a:srgbClr val="EDF2F4"/>
                  </a:solidFill>
                  <a:latin typeface="Helvetica World Bold"/>
                  <a:ea typeface="Helvetica World Bold"/>
                  <a:cs typeface="Helvetica World Bold"/>
                  <a:sym typeface="Helvetica World Bold"/>
                </a:rPr>
                <a:t> </a:t>
              </a:r>
              <a:r>
                <a:rPr lang="en-US" sz="2499" b="1" spc="-37" dirty="0" err="1">
                  <a:solidFill>
                    <a:srgbClr val="EDF2F4"/>
                  </a:solidFill>
                  <a:latin typeface="Helvetica World Bold"/>
                  <a:ea typeface="Helvetica World Bold"/>
                  <a:cs typeface="Helvetica World Bold"/>
                  <a:sym typeface="Helvetica World Bold"/>
                </a:rPr>
                <a:t>analiz</a:t>
              </a:r>
              <a:r>
                <a:rPr lang="en-US" sz="2499" b="1" spc="-37" dirty="0">
                  <a:solidFill>
                    <a:srgbClr val="EDF2F4"/>
                  </a:solidFill>
                  <a:latin typeface="Helvetica World Bold"/>
                  <a:ea typeface="Helvetica World Bold"/>
                  <a:cs typeface="Helvetica World Bold"/>
                  <a:sym typeface="Helvetica World Bold"/>
                </a:rPr>
                <a:t> </a:t>
              </a:r>
              <a:r>
                <a:rPr lang="en-US" sz="2499" b="1" spc="-37" dirty="0" err="1">
                  <a:solidFill>
                    <a:srgbClr val="EDF2F4"/>
                  </a:solidFill>
                  <a:latin typeface="Helvetica World Bold"/>
                  <a:ea typeface="Helvetica World Bold"/>
                  <a:cs typeface="Helvetica World Bold"/>
                  <a:sym typeface="Helvetica World Bold"/>
                </a:rPr>
                <a:t>etme</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nesneleri</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tanıma</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ve</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hareket</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planlamasında</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büyük</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bir</a:t>
              </a:r>
              <a:r>
                <a:rPr lang="en-US" sz="2499" spc="-37" dirty="0">
                  <a:solidFill>
                    <a:srgbClr val="EDF2F4"/>
                  </a:solidFill>
                  <a:latin typeface="Helvetica World"/>
                  <a:ea typeface="Helvetica World"/>
                  <a:cs typeface="Helvetica World"/>
                  <a:sym typeface="Helvetica World"/>
                </a:rPr>
                <a:t> </a:t>
              </a:r>
              <a:r>
                <a:rPr lang="en-US" sz="2499" b="1" spc="-37" dirty="0" err="1">
                  <a:solidFill>
                    <a:srgbClr val="EDF2F4"/>
                  </a:solidFill>
                  <a:latin typeface="Helvetica World Bold"/>
                  <a:ea typeface="Helvetica World Bold"/>
                  <a:cs typeface="Helvetica World Bold"/>
                  <a:sym typeface="Helvetica World Bold"/>
                </a:rPr>
                <a:t>dönüşüm</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sağlar</a:t>
              </a:r>
              <a:r>
                <a:rPr lang="en-US" sz="2499" spc="-37" dirty="0">
                  <a:solidFill>
                    <a:srgbClr val="EDF2F4"/>
                  </a:solidFill>
                  <a:latin typeface="Helvetica World"/>
                  <a:ea typeface="Helvetica World"/>
                  <a:cs typeface="Helvetica World"/>
                  <a:sym typeface="Helvetica World"/>
                </a:rPr>
                <a:t>.</a:t>
              </a:r>
            </a:p>
          </p:txBody>
        </p:sp>
      </p:grpSp>
    </p:spTree>
    <p:extLst>
      <p:ext uri="{BB962C8B-B14F-4D97-AF65-F5344CB8AC3E}">
        <p14:creationId xmlns:p14="http://schemas.microsoft.com/office/powerpoint/2010/main" val="1959877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grpSp>
        <p:nvGrpSpPr>
          <p:cNvPr id="4" name="Group 4"/>
          <p:cNvGrpSpPr/>
          <p:nvPr/>
        </p:nvGrpSpPr>
        <p:grpSpPr>
          <a:xfrm>
            <a:off x="9296400" y="666750"/>
            <a:ext cx="8307599" cy="6267450"/>
            <a:chOff x="0" y="0"/>
            <a:chExt cx="1114646" cy="840916"/>
          </a:xfrm>
        </p:grpSpPr>
        <p:sp>
          <p:nvSpPr>
            <p:cNvPr id="5" name="Freeform 5"/>
            <p:cNvSpPr/>
            <p:nvPr/>
          </p:nvSpPr>
          <p:spPr>
            <a:xfrm>
              <a:off x="0" y="0"/>
              <a:ext cx="1114646" cy="840916"/>
            </a:xfrm>
            <a:custGeom>
              <a:avLst/>
              <a:gdLst/>
              <a:ahLst/>
              <a:cxnLst/>
              <a:rect l="l" t="t" r="r" b="b"/>
              <a:pathLst>
                <a:path w="1114646" h="840916">
                  <a:moveTo>
                    <a:pt x="0" y="0"/>
                  </a:moveTo>
                  <a:lnTo>
                    <a:pt x="1114646" y="0"/>
                  </a:lnTo>
                  <a:lnTo>
                    <a:pt x="1114646" y="840916"/>
                  </a:lnTo>
                  <a:lnTo>
                    <a:pt x="0" y="840916"/>
                  </a:lnTo>
                  <a:close/>
                </a:path>
              </a:pathLst>
            </a:custGeom>
            <a:blipFill>
              <a:blip r:embed="rId2"/>
              <a:stretch>
                <a:fillRect l="-44" r="-44"/>
              </a:stretch>
            </a:blipFill>
            <a:ln w="19050" cap="sq">
              <a:solidFill>
                <a:srgbClr val="FFFFFF"/>
              </a:solidFill>
              <a:prstDash val="solid"/>
              <a:miter/>
            </a:ln>
          </p:spPr>
        </p:sp>
      </p:grpSp>
      <p:sp>
        <p:nvSpPr>
          <p:cNvPr id="6" name="TextBox 6"/>
          <p:cNvSpPr txBox="1"/>
          <p:nvPr/>
        </p:nvSpPr>
        <p:spPr>
          <a:xfrm>
            <a:off x="671513" y="742950"/>
            <a:ext cx="6881812" cy="5067300"/>
          </a:xfrm>
          <a:prstGeom prst="rect">
            <a:avLst/>
          </a:prstGeom>
        </p:spPr>
        <p:txBody>
          <a:bodyPr lIns="0" tIns="0" rIns="0" bIns="0" rtlCol="0" anchor="t">
            <a:spAutoFit/>
          </a:bodyPr>
          <a:lstStyle/>
          <a:p>
            <a:pPr marL="0" lvl="0" indent="0" algn="l">
              <a:lnSpc>
                <a:spcPts val="9900"/>
              </a:lnSpc>
            </a:pPr>
            <a:r>
              <a:rPr lang="en-US" sz="9000" u="none" strike="noStrike">
                <a:solidFill>
                  <a:srgbClr val="FFFFFF"/>
                </a:solidFill>
                <a:latin typeface="Raleway"/>
                <a:ea typeface="Raleway"/>
                <a:cs typeface="Raleway"/>
                <a:sym typeface="Raleway"/>
              </a:rPr>
              <a:t>Robot Kolların Geleceği ve Önemi</a:t>
            </a:r>
          </a:p>
        </p:txBody>
      </p:sp>
      <p:grpSp>
        <p:nvGrpSpPr>
          <p:cNvPr id="7" name="Group 7"/>
          <p:cNvGrpSpPr/>
          <p:nvPr/>
        </p:nvGrpSpPr>
        <p:grpSpPr>
          <a:xfrm>
            <a:off x="9296420" y="7359963"/>
            <a:ext cx="8307559" cy="974412"/>
            <a:chOff x="0" y="0"/>
            <a:chExt cx="11076745" cy="1299216"/>
          </a:xfrm>
        </p:grpSpPr>
        <p:sp>
          <p:nvSpPr>
            <p:cNvPr id="8" name="TextBox 8"/>
            <p:cNvSpPr txBox="1"/>
            <p:nvPr/>
          </p:nvSpPr>
          <p:spPr>
            <a:xfrm>
              <a:off x="0" y="19050"/>
              <a:ext cx="11076745"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Gelecek</a:t>
              </a:r>
            </a:p>
          </p:txBody>
        </p:sp>
        <p:sp>
          <p:nvSpPr>
            <p:cNvPr id="9" name="TextBox 9"/>
            <p:cNvSpPr txBox="1"/>
            <p:nvPr/>
          </p:nvSpPr>
          <p:spPr>
            <a:xfrm>
              <a:off x="0" y="805398"/>
              <a:ext cx="11076745" cy="4938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 kollar, </a:t>
              </a:r>
              <a:r>
                <a:rPr lang="en-US" sz="2200" b="1" u="none" strike="noStrike">
                  <a:solidFill>
                    <a:srgbClr val="FFFFFF"/>
                  </a:solidFill>
                  <a:latin typeface="Raleway Bold"/>
                  <a:ea typeface="Raleway Bold"/>
                  <a:cs typeface="Raleway Bold"/>
                  <a:sym typeface="Raleway Bold"/>
                </a:rPr>
                <a:t>hayatımızı kolaylaştırmaya</a:t>
              </a:r>
              <a:r>
                <a:rPr lang="en-US" sz="2200" u="none" strike="noStrike">
                  <a:solidFill>
                    <a:srgbClr val="FFFFFF"/>
                  </a:solidFill>
                  <a:latin typeface="Raleway"/>
                  <a:ea typeface="Raleway"/>
                  <a:cs typeface="Raleway"/>
                  <a:sym typeface="Raleway"/>
                </a:rPr>
                <a:t> devam edecek.</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grpSp>
        <p:nvGrpSpPr>
          <p:cNvPr id="2" name="Group 2"/>
          <p:cNvGrpSpPr/>
          <p:nvPr/>
        </p:nvGrpSpPr>
        <p:grpSpPr>
          <a:xfrm>
            <a:off x="9296400" y="0"/>
            <a:ext cx="8991600" cy="3352800"/>
            <a:chOff x="0" y="0"/>
            <a:chExt cx="2368158" cy="883042"/>
          </a:xfrm>
        </p:grpSpPr>
        <p:sp>
          <p:nvSpPr>
            <p:cNvPr id="3" name="Freeform 3"/>
            <p:cNvSpPr/>
            <p:nvPr/>
          </p:nvSpPr>
          <p:spPr>
            <a:xfrm>
              <a:off x="0" y="0"/>
              <a:ext cx="2368158" cy="883042"/>
            </a:xfrm>
            <a:custGeom>
              <a:avLst/>
              <a:gdLst/>
              <a:ahLst/>
              <a:cxnLst/>
              <a:rect l="l" t="t" r="r" b="b"/>
              <a:pathLst>
                <a:path w="2368158" h="883042">
                  <a:moveTo>
                    <a:pt x="0" y="0"/>
                  </a:moveTo>
                  <a:lnTo>
                    <a:pt x="2368158" y="0"/>
                  </a:lnTo>
                  <a:lnTo>
                    <a:pt x="2368158" y="883042"/>
                  </a:lnTo>
                  <a:lnTo>
                    <a:pt x="0" y="883042"/>
                  </a:lnTo>
                  <a:close/>
                </a:path>
              </a:pathLst>
            </a:custGeom>
            <a:solidFill>
              <a:srgbClr val="0F3460"/>
            </a:solidFill>
          </p:spPr>
        </p:sp>
        <p:sp>
          <p:nvSpPr>
            <p:cNvPr id="4" name="TextBox 4"/>
            <p:cNvSpPr txBox="1"/>
            <p:nvPr/>
          </p:nvSpPr>
          <p:spPr>
            <a:xfrm>
              <a:off x="0" y="-38100"/>
              <a:ext cx="2368158" cy="921142"/>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8991600" y="0"/>
            <a:ext cx="9296400" cy="10287000"/>
            <a:chOff x="0" y="0"/>
            <a:chExt cx="1220873" cy="1350966"/>
          </a:xfrm>
        </p:grpSpPr>
        <p:sp>
          <p:nvSpPr>
            <p:cNvPr id="6" name="Freeform 6"/>
            <p:cNvSpPr/>
            <p:nvPr/>
          </p:nvSpPr>
          <p:spPr>
            <a:xfrm>
              <a:off x="0" y="0"/>
              <a:ext cx="1220873" cy="1350966"/>
            </a:xfrm>
            <a:custGeom>
              <a:avLst/>
              <a:gdLst/>
              <a:ahLst/>
              <a:cxnLst/>
              <a:rect l="l" t="t" r="r" b="b"/>
              <a:pathLst>
                <a:path w="1220873" h="1350966">
                  <a:moveTo>
                    <a:pt x="0" y="0"/>
                  </a:moveTo>
                  <a:lnTo>
                    <a:pt x="1220873" y="0"/>
                  </a:lnTo>
                  <a:lnTo>
                    <a:pt x="1220873" y="1350966"/>
                  </a:lnTo>
                  <a:lnTo>
                    <a:pt x="0" y="1350966"/>
                  </a:lnTo>
                  <a:close/>
                </a:path>
              </a:pathLst>
            </a:custGeom>
            <a:blipFill>
              <a:blip r:embed="rId2"/>
              <a:stretch>
                <a:fillRect t="-66" b="-66"/>
              </a:stretch>
            </a:blipFill>
          </p:spPr>
        </p:sp>
      </p:grpSp>
      <p:sp>
        <p:nvSpPr>
          <p:cNvPr id="7" name="TextBox 7"/>
          <p:cNvSpPr txBox="1"/>
          <p:nvPr/>
        </p:nvSpPr>
        <p:spPr>
          <a:xfrm>
            <a:off x="666750" y="809625"/>
            <a:ext cx="6886575" cy="4098926"/>
          </a:xfrm>
          <a:prstGeom prst="rect">
            <a:avLst/>
          </a:prstGeom>
        </p:spPr>
        <p:txBody>
          <a:bodyPr lIns="0" tIns="0" rIns="0" bIns="0" rtlCol="0" anchor="t">
            <a:spAutoFit/>
          </a:bodyPr>
          <a:lstStyle/>
          <a:p>
            <a:pPr marL="0" lvl="0" indent="0" algn="l">
              <a:lnSpc>
                <a:spcPts val="8000"/>
              </a:lnSpc>
              <a:spcBef>
                <a:spcPct val="0"/>
              </a:spcBef>
            </a:pPr>
            <a:r>
              <a:rPr lang="en-US" sz="8000" u="none" strike="noStrike" dirty="0">
                <a:solidFill>
                  <a:srgbClr val="FFFFFF"/>
                </a:solidFill>
                <a:latin typeface="Georgia Pro Condensed"/>
                <a:ea typeface="Georgia Pro Condensed"/>
                <a:cs typeface="Georgia Pro Condensed"/>
                <a:sym typeface="Georgia Pro Condensed"/>
              </a:rPr>
              <a:t>Robot </a:t>
            </a:r>
            <a:r>
              <a:rPr lang="en-US" sz="8000" u="none" strike="noStrike" dirty="0" err="1">
                <a:solidFill>
                  <a:srgbClr val="FFFFFF"/>
                </a:solidFill>
                <a:latin typeface="Georgia Pro Condensed"/>
                <a:ea typeface="Georgia Pro Condensed"/>
                <a:cs typeface="Georgia Pro Condensed"/>
                <a:sym typeface="Georgia Pro Condensed"/>
              </a:rPr>
              <a:t>Kolların</a:t>
            </a:r>
            <a:r>
              <a:rPr lang="en-US" sz="8000" u="none" strike="noStrike" dirty="0">
                <a:solidFill>
                  <a:srgbClr val="FFFFFF"/>
                </a:solidFill>
                <a:latin typeface="Georgia Pro Condensed"/>
                <a:ea typeface="Georgia Pro Condensed"/>
                <a:cs typeface="Georgia Pro Condensed"/>
                <a:sym typeface="Georgia Pro Condensed"/>
              </a:rPr>
              <a:t> </a:t>
            </a:r>
            <a:r>
              <a:rPr lang="en-US" sz="8000" u="none" strike="noStrike" dirty="0" err="1">
                <a:solidFill>
                  <a:srgbClr val="FFFFFF"/>
                </a:solidFill>
                <a:latin typeface="Georgia Pro Condensed"/>
                <a:ea typeface="Georgia Pro Condensed"/>
                <a:cs typeface="Georgia Pro Condensed"/>
                <a:sym typeface="Georgia Pro Condensed"/>
              </a:rPr>
              <a:t>Sosyal</a:t>
            </a:r>
            <a:r>
              <a:rPr lang="en-US" sz="8000" u="none" strike="noStrike" dirty="0">
                <a:solidFill>
                  <a:srgbClr val="FFFFFF"/>
                </a:solidFill>
                <a:latin typeface="Georgia Pro Condensed"/>
                <a:ea typeface="Georgia Pro Condensed"/>
                <a:cs typeface="Georgia Pro Condensed"/>
                <a:sym typeface="Georgia Pro Condensed"/>
              </a:rPr>
              <a:t> </a:t>
            </a:r>
            <a:r>
              <a:rPr lang="en-US" sz="8000" u="none" strike="noStrike" dirty="0" err="1">
                <a:solidFill>
                  <a:srgbClr val="FFFFFF"/>
                </a:solidFill>
                <a:latin typeface="Georgia Pro Condensed"/>
                <a:ea typeface="Georgia Pro Condensed"/>
                <a:cs typeface="Georgia Pro Condensed"/>
                <a:sym typeface="Georgia Pro Condensed"/>
              </a:rPr>
              <a:t>ve</a:t>
            </a:r>
            <a:r>
              <a:rPr lang="en-US" sz="8000" u="none" strike="noStrike" dirty="0">
                <a:solidFill>
                  <a:srgbClr val="FFFFFF"/>
                </a:solidFill>
                <a:latin typeface="Georgia Pro Condensed"/>
                <a:ea typeface="Georgia Pro Condensed"/>
                <a:cs typeface="Georgia Pro Condensed"/>
                <a:sym typeface="Georgia Pro Condensed"/>
              </a:rPr>
              <a:t> </a:t>
            </a:r>
            <a:r>
              <a:rPr lang="en-US" sz="8000" u="none" strike="noStrike" dirty="0" err="1">
                <a:solidFill>
                  <a:srgbClr val="FFFFFF"/>
                </a:solidFill>
                <a:latin typeface="Georgia Pro Condensed"/>
                <a:ea typeface="Georgia Pro Condensed"/>
                <a:cs typeface="Georgia Pro Condensed"/>
                <a:sym typeface="Georgia Pro Condensed"/>
              </a:rPr>
              <a:t>Ekonomik</a:t>
            </a:r>
            <a:r>
              <a:rPr lang="en-US" sz="8000" u="none" strike="noStrike" dirty="0">
                <a:solidFill>
                  <a:srgbClr val="FFFFFF"/>
                </a:solidFill>
                <a:latin typeface="Georgia Pro Condensed"/>
                <a:ea typeface="Georgia Pro Condensed"/>
                <a:cs typeface="Georgia Pro Condensed"/>
                <a:sym typeface="Georgia Pro Condensed"/>
              </a:rPr>
              <a:t> </a:t>
            </a:r>
            <a:r>
              <a:rPr lang="en-US" sz="8000" u="none" strike="noStrike" dirty="0" err="1">
                <a:solidFill>
                  <a:srgbClr val="FFFFFF"/>
                </a:solidFill>
                <a:latin typeface="Georgia Pro Condensed"/>
                <a:ea typeface="Georgia Pro Condensed"/>
                <a:cs typeface="Georgia Pro Condensed"/>
                <a:sym typeface="Georgia Pro Condensed"/>
              </a:rPr>
              <a:t>Etkileri</a:t>
            </a:r>
            <a:endParaRPr lang="en-US" sz="8000" u="none" strike="noStrike" dirty="0">
              <a:solidFill>
                <a:srgbClr val="FFFFFF"/>
              </a:solidFill>
              <a:latin typeface="Georgia Pro Condensed"/>
              <a:ea typeface="Georgia Pro Condensed"/>
              <a:cs typeface="Georgia Pro Condensed"/>
              <a:sym typeface="Georgia Pro Condensed"/>
            </a:endParaRPr>
          </a:p>
        </p:txBody>
      </p:sp>
      <p:sp>
        <p:nvSpPr>
          <p:cNvPr id="8" name="TextBox 8"/>
          <p:cNvSpPr txBox="1"/>
          <p:nvPr/>
        </p:nvSpPr>
        <p:spPr>
          <a:xfrm>
            <a:off x="666750" y="6591300"/>
            <a:ext cx="6886575" cy="2244204"/>
          </a:xfrm>
          <a:prstGeom prst="rect">
            <a:avLst/>
          </a:prstGeom>
        </p:spPr>
        <p:txBody>
          <a:bodyPr lIns="0" tIns="0" rIns="0" bIns="0" rtlCol="0" anchor="t">
            <a:spAutoFit/>
          </a:bodyPr>
          <a:lstStyle/>
          <a:p>
            <a:pPr marL="0" lvl="0" indent="0" algn="l">
              <a:lnSpc>
                <a:spcPts val="3499"/>
              </a:lnSpc>
            </a:pPr>
            <a:r>
              <a:rPr lang="en-US" sz="3200" u="none" strike="noStrike" spc="-37" dirty="0">
                <a:solidFill>
                  <a:srgbClr val="FFFFFF"/>
                </a:solidFill>
                <a:latin typeface="Helvetica World"/>
                <a:ea typeface="Helvetica World"/>
                <a:cs typeface="Helvetica World"/>
                <a:sym typeface="Helvetica World"/>
              </a:rPr>
              <a:t>Robot </a:t>
            </a:r>
            <a:r>
              <a:rPr lang="en-US" sz="3200" u="none" strike="noStrike" spc="-37" dirty="0" err="1">
                <a:solidFill>
                  <a:srgbClr val="FFFFFF"/>
                </a:solidFill>
                <a:latin typeface="Helvetica World"/>
                <a:ea typeface="Helvetica World"/>
                <a:cs typeface="Helvetica World"/>
                <a:sym typeface="Helvetica World"/>
              </a:rPr>
              <a:t>kolların</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yaygınlaşması</a:t>
            </a:r>
            <a:r>
              <a:rPr lang="en-US" sz="3200" u="none" strike="noStrike" spc="-37" dirty="0">
                <a:solidFill>
                  <a:srgbClr val="FFFFFF"/>
                </a:solidFill>
                <a:latin typeface="Helvetica World"/>
                <a:ea typeface="Helvetica World"/>
                <a:cs typeface="Helvetica World"/>
                <a:sym typeface="Helvetica World"/>
              </a:rPr>
              <a:t>, </a:t>
            </a:r>
            <a:r>
              <a:rPr lang="en-US" sz="3200" b="1" u="none" strike="noStrike" spc="-37" dirty="0" err="1">
                <a:solidFill>
                  <a:srgbClr val="FFFFFF"/>
                </a:solidFill>
                <a:latin typeface="Helvetica World Bold"/>
                <a:ea typeface="Helvetica World Bold"/>
                <a:cs typeface="Helvetica World Bold"/>
                <a:sym typeface="Helvetica World Bold"/>
              </a:rPr>
              <a:t>sosyal</a:t>
            </a:r>
            <a:r>
              <a:rPr lang="en-US" sz="3200" b="1" u="none" strike="noStrike" spc="-37" dirty="0">
                <a:solidFill>
                  <a:srgbClr val="FFFFFF"/>
                </a:solidFill>
                <a:latin typeface="Helvetica World Bold"/>
                <a:ea typeface="Helvetica World Bold"/>
                <a:cs typeface="Helvetica World Bold"/>
                <a:sym typeface="Helvetica World Bold"/>
              </a:rPr>
              <a:t> </a:t>
            </a:r>
            <a:r>
              <a:rPr lang="en-US" sz="3200" b="1" u="none" strike="noStrike" spc="-37" dirty="0" err="1">
                <a:solidFill>
                  <a:srgbClr val="FFFFFF"/>
                </a:solidFill>
                <a:latin typeface="Helvetica World Bold"/>
                <a:ea typeface="Helvetica World Bold"/>
                <a:cs typeface="Helvetica World Bold"/>
                <a:sym typeface="Helvetica World Bold"/>
              </a:rPr>
              <a:t>etkileşimleri</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ve</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ekonomik</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yapıları</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değiştirecek</a:t>
            </a:r>
            <a:r>
              <a:rPr lang="en-US" sz="3200" u="none" strike="noStrike" spc="-37" dirty="0">
                <a:solidFill>
                  <a:srgbClr val="FFFFFF"/>
                </a:solidFill>
                <a:latin typeface="Helvetica World"/>
                <a:ea typeface="Helvetica World"/>
                <a:cs typeface="Helvetica World"/>
                <a:sym typeface="Helvetica World"/>
              </a:rPr>
              <a:t>. Bu </a:t>
            </a:r>
            <a:r>
              <a:rPr lang="en-US" sz="3200" u="none" strike="noStrike" spc="-37" dirty="0" err="1">
                <a:solidFill>
                  <a:srgbClr val="FFFFFF"/>
                </a:solidFill>
                <a:latin typeface="Helvetica World"/>
                <a:ea typeface="Helvetica World"/>
                <a:cs typeface="Helvetica World"/>
                <a:sym typeface="Helvetica World"/>
              </a:rPr>
              <a:t>değişim</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iş</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gücü</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dinamikleri</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ve</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etik</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sorumlulukları</a:t>
            </a:r>
            <a:r>
              <a:rPr lang="en-US" sz="3200" u="none" strike="noStrike" spc="-37" dirty="0">
                <a:solidFill>
                  <a:srgbClr val="FFFFFF"/>
                </a:solidFill>
                <a:latin typeface="Helvetica World"/>
                <a:ea typeface="Helvetica World"/>
                <a:cs typeface="Helvetica World"/>
                <a:sym typeface="Helvetica World"/>
              </a:rPr>
              <a:t> da </a:t>
            </a:r>
            <a:r>
              <a:rPr lang="en-US" sz="3200" u="none" strike="noStrike" spc="-37" dirty="0" err="1">
                <a:solidFill>
                  <a:srgbClr val="FFFFFF"/>
                </a:solidFill>
                <a:latin typeface="Helvetica World"/>
                <a:ea typeface="Helvetica World"/>
                <a:cs typeface="Helvetica World"/>
                <a:sym typeface="Helvetica World"/>
              </a:rPr>
              <a:t>derinden</a:t>
            </a:r>
            <a:r>
              <a:rPr lang="en-US" sz="3200" u="none" strike="noStrike" spc="-37" dirty="0">
                <a:solidFill>
                  <a:srgbClr val="FFFFFF"/>
                </a:solidFill>
                <a:latin typeface="Helvetica World"/>
                <a:ea typeface="Helvetica World"/>
                <a:cs typeface="Helvetica World"/>
                <a:sym typeface="Helvetica World"/>
              </a:rPr>
              <a:t> </a:t>
            </a:r>
            <a:r>
              <a:rPr lang="en-US" sz="3200" u="none" strike="noStrike" spc="-37" dirty="0" err="1">
                <a:solidFill>
                  <a:srgbClr val="FFFFFF"/>
                </a:solidFill>
                <a:latin typeface="Helvetica World"/>
                <a:ea typeface="Helvetica World"/>
                <a:cs typeface="Helvetica World"/>
                <a:sym typeface="Helvetica World"/>
              </a:rPr>
              <a:t>etkileyecektir</a:t>
            </a:r>
            <a:r>
              <a:rPr lang="en-US" sz="3200" u="none" strike="noStrike" spc="-37" dirty="0">
                <a:solidFill>
                  <a:srgbClr val="FFFFFF"/>
                </a:solidFill>
                <a:latin typeface="Helvetica World"/>
                <a:ea typeface="Helvetica World"/>
                <a:cs typeface="Helvetica World"/>
                <a:sym typeface="Helvetica World"/>
              </a:rPr>
              <a:t>.</a:t>
            </a:r>
          </a:p>
        </p:txBody>
      </p:sp>
    </p:spTree>
    <p:extLst>
      <p:ext uri="{BB962C8B-B14F-4D97-AF65-F5344CB8AC3E}">
        <p14:creationId xmlns:p14="http://schemas.microsoft.com/office/powerpoint/2010/main" val="4253328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2" name="TextBox 2"/>
          <p:cNvSpPr txBox="1"/>
          <p:nvPr/>
        </p:nvSpPr>
        <p:spPr>
          <a:xfrm>
            <a:off x="666750" y="1485900"/>
            <a:ext cx="15516225" cy="1222376"/>
          </a:xfrm>
          <a:prstGeom prst="rect">
            <a:avLst/>
          </a:prstGeom>
        </p:spPr>
        <p:txBody>
          <a:bodyPr lIns="0" tIns="0" rIns="0" bIns="0" rtlCol="0" anchor="t">
            <a:spAutoFit/>
          </a:bodyPr>
          <a:lstStyle/>
          <a:p>
            <a:pPr marL="0" lvl="0" indent="0" algn="l">
              <a:lnSpc>
                <a:spcPts val="8000"/>
              </a:lnSpc>
              <a:spcBef>
                <a:spcPct val="0"/>
              </a:spcBef>
            </a:pPr>
            <a:r>
              <a:rPr lang="en-US" sz="8000" u="none" strike="noStrike" spc="-240" dirty="0">
                <a:solidFill>
                  <a:srgbClr val="A3C4DC"/>
                </a:solidFill>
                <a:latin typeface="ITC Avant Garde Gothic"/>
                <a:ea typeface="ITC Avant Garde Gothic"/>
                <a:cs typeface="ITC Avant Garde Gothic"/>
                <a:sym typeface="ITC Avant Garde Gothic"/>
              </a:rPr>
              <a:t>Robot </a:t>
            </a:r>
            <a:r>
              <a:rPr lang="en-US" sz="8000" u="none" strike="noStrike" spc="-240" dirty="0" err="1">
                <a:solidFill>
                  <a:srgbClr val="A3C4DC"/>
                </a:solidFill>
                <a:latin typeface="ITC Avant Garde Gothic"/>
                <a:ea typeface="ITC Avant Garde Gothic"/>
                <a:cs typeface="ITC Avant Garde Gothic"/>
                <a:sym typeface="ITC Avant Garde Gothic"/>
              </a:rPr>
              <a:t>Kolların</a:t>
            </a:r>
            <a:r>
              <a:rPr lang="en-US" sz="8000" u="none" strike="noStrike" spc="-240" dirty="0">
                <a:solidFill>
                  <a:srgbClr val="A3C4DC"/>
                </a:solidFill>
                <a:latin typeface="ITC Avant Garde Gothic"/>
                <a:ea typeface="ITC Avant Garde Gothic"/>
                <a:cs typeface="ITC Avant Garde Gothic"/>
                <a:sym typeface="ITC Avant Garde Gothic"/>
              </a:rPr>
              <a:t> </a:t>
            </a:r>
            <a:r>
              <a:rPr lang="en-US" sz="8000" u="none" strike="noStrike" spc="-240" dirty="0" err="1">
                <a:solidFill>
                  <a:srgbClr val="A3C4DC"/>
                </a:solidFill>
                <a:latin typeface="ITC Avant Garde Gothic"/>
                <a:ea typeface="ITC Avant Garde Gothic"/>
                <a:cs typeface="ITC Avant Garde Gothic"/>
                <a:sym typeface="ITC Avant Garde Gothic"/>
              </a:rPr>
              <a:t>Geleceği</a:t>
            </a:r>
            <a:endParaRPr lang="en-US" sz="8000" u="none" strike="noStrike" spc="-240" dirty="0">
              <a:solidFill>
                <a:srgbClr val="A3C4DC"/>
              </a:solidFill>
              <a:latin typeface="ITC Avant Garde Gothic"/>
              <a:ea typeface="ITC Avant Garde Gothic"/>
              <a:cs typeface="ITC Avant Garde Gothic"/>
              <a:sym typeface="ITC Avant Garde Gothic"/>
            </a:endParaRPr>
          </a:p>
        </p:txBody>
      </p:sp>
      <p:grpSp>
        <p:nvGrpSpPr>
          <p:cNvPr id="3" name="Group 3"/>
          <p:cNvGrpSpPr/>
          <p:nvPr/>
        </p:nvGrpSpPr>
        <p:grpSpPr>
          <a:xfrm>
            <a:off x="666750" y="7829550"/>
            <a:ext cx="6886575" cy="1790700"/>
            <a:chOff x="0" y="0"/>
            <a:chExt cx="9182100" cy="2387600"/>
          </a:xfrm>
        </p:grpSpPr>
        <p:sp>
          <p:nvSpPr>
            <p:cNvPr id="4" name="TextBox 4"/>
            <p:cNvSpPr txBox="1"/>
            <p:nvPr/>
          </p:nvSpPr>
          <p:spPr>
            <a:xfrm>
              <a:off x="0" y="934720"/>
              <a:ext cx="9182100" cy="1452880"/>
            </a:xfrm>
            <a:prstGeom prst="rect">
              <a:avLst/>
            </a:prstGeom>
          </p:spPr>
          <p:txBody>
            <a:bodyPr lIns="0" tIns="0" rIns="0" bIns="0" rtlCol="0" anchor="t">
              <a:spAutoFit/>
            </a:bodyPr>
            <a:lstStyle/>
            <a:p>
              <a:pPr marL="0" lvl="0" indent="0" algn="l">
                <a:lnSpc>
                  <a:spcPts val="2940"/>
                </a:lnSpc>
              </a:pPr>
              <a:r>
                <a:rPr lang="en-US" sz="2100">
                  <a:solidFill>
                    <a:srgbClr val="FFFFFF"/>
                  </a:solidFill>
                  <a:latin typeface="TT Fors"/>
                  <a:ea typeface="TT Fors"/>
                  <a:cs typeface="TT Fors"/>
                  <a:sym typeface="TT Fors"/>
                </a:rPr>
                <a:t>Gelişmiş sensör teknolojileri, robot kolların çevresel değişikliklere hızlı adaptasyonunu ve güvenli çalışma koşullarını sağlar.</a:t>
              </a:r>
            </a:p>
          </p:txBody>
        </p:sp>
        <p:sp>
          <p:nvSpPr>
            <p:cNvPr id="5" name="TextBox 5"/>
            <p:cNvSpPr txBox="1"/>
            <p:nvPr/>
          </p:nvSpPr>
          <p:spPr>
            <a:xfrm>
              <a:off x="0" y="-104775"/>
              <a:ext cx="9182100" cy="626322"/>
            </a:xfrm>
            <a:prstGeom prst="rect">
              <a:avLst/>
            </a:prstGeom>
          </p:spPr>
          <p:txBody>
            <a:bodyPr lIns="0" tIns="0" rIns="0" bIns="0" rtlCol="0" anchor="t">
              <a:spAutoFit/>
            </a:bodyPr>
            <a:lstStyle/>
            <a:p>
              <a:pPr marL="0" lvl="0" indent="0" algn="l">
                <a:lnSpc>
                  <a:spcPts val="3640"/>
                </a:lnSpc>
                <a:spcBef>
                  <a:spcPct val="0"/>
                </a:spcBef>
              </a:pPr>
              <a:r>
                <a:rPr lang="en-US" sz="2600" u="none" strike="noStrike" spc="-78">
                  <a:solidFill>
                    <a:srgbClr val="A3C4DC"/>
                  </a:solidFill>
                  <a:latin typeface="ITC Avant Garde Gothic"/>
                  <a:ea typeface="ITC Avant Garde Gothic"/>
                  <a:cs typeface="ITC Avant Garde Gothic"/>
                  <a:sym typeface="ITC Avant Garde Gothic"/>
                </a:rPr>
                <a:t>Gelişmiş Sensörler</a:t>
              </a:r>
            </a:p>
          </p:txBody>
        </p:sp>
      </p:grpSp>
      <p:grpSp>
        <p:nvGrpSpPr>
          <p:cNvPr id="6" name="Group 6"/>
          <p:cNvGrpSpPr/>
          <p:nvPr/>
        </p:nvGrpSpPr>
        <p:grpSpPr>
          <a:xfrm>
            <a:off x="666750" y="5143433"/>
            <a:ext cx="6886575" cy="1790700"/>
            <a:chOff x="0" y="0"/>
            <a:chExt cx="9182100" cy="2387600"/>
          </a:xfrm>
        </p:grpSpPr>
        <p:sp>
          <p:nvSpPr>
            <p:cNvPr id="7" name="TextBox 7"/>
            <p:cNvSpPr txBox="1"/>
            <p:nvPr/>
          </p:nvSpPr>
          <p:spPr>
            <a:xfrm>
              <a:off x="0" y="934720"/>
              <a:ext cx="9182100" cy="1452880"/>
            </a:xfrm>
            <a:prstGeom prst="rect">
              <a:avLst/>
            </a:prstGeom>
          </p:spPr>
          <p:txBody>
            <a:bodyPr lIns="0" tIns="0" rIns="0" bIns="0" rtlCol="0" anchor="t">
              <a:spAutoFit/>
            </a:bodyPr>
            <a:lstStyle/>
            <a:p>
              <a:pPr marL="0" lvl="0" indent="0" algn="l">
                <a:lnSpc>
                  <a:spcPts val="2940"/>
                </a:lnSpc>
              </a:pPr>
              <a:r>
                <a:rPr lang="en-US" sz="2100">
                  <a:solidFill>
                    <a:srgbClr val="FFFFFF"/>
                  </a:solidFill>
                  <a:latin typeface="TT Fors"/>
                  <a:ea typeface="TT Fors"/>
                  <a:cs typeface="TT Fors"/>
                  <a:sym typeface="TT Fors"/>
                </a:rPr>
                <a:t>Otonom sistemler, robot kolların bağımsız çalışmasını sağlayarak endüstriyel verimliliği artırır ve insan müdahalesini azaltır.</a:t>
              </a:r>
            </a:p>
          </p:txBody>
        </p:sp>
        <p:sp>
          <p:nvSpPr>
            <p:cNvPr id="8" name="TextBox 8"/>
            <p:cNvSpPr txBox="1"/>
            <p:nvPr/>
          </p:nvSpPr>
          <p:spPr>
            <a:xfrm>
              <a:off x="0" y="-104775"/>
              <a:ext cx="9182100" cy="626322"/>
            </a:xfrm>
            <a:prstGeom prst="rect">
              <a:avLst/>
            </a:prstGeom>
          </p:spPr>
          <p:txBody>
            <a:bodyPr lIns="0" tIns="0" rIns="0" bIns="0" rtlCol="0" anchor="t">
              <a:spAutoFit/>
            </a:bodyPr>
            <a:lstStyle/>
            <a:p>
              <a:pPr marL="0" lvl="0" indent="0" algn="l">
                <a:lnSpc>
                  <a:spcPts val="3640"/>
                </a:lnSpc>
                <a:spcBef>
                  <a:spcPct val="0"/>
                </a:spcBef>
              </a:pPr>
              <a:r>
                <a:rPr lang="en-US" sz="2600" u="none" strike="noStrike" spc="-78" dirty="0" err="1">
                  <a:solidFill>
                    <a:srgbClr val="A3C4DC"/>
                  </a:solidFill>
                  <a:latin typeface="ITC Avant Garde Gothic"/>
                  <a:ea typeface="ITC Avant Garde Gothic"/>
                  <a:cs typeface="ITC Avant Garde Gothic"/>
                  <a:sym typeface="ITC Avant Garde Gothic"/>
                </a:rPr>
                <a:t>Otonom</a:t>
              </a:r>
              <a:r>
                <a:rPr lang="en-US" sz="2600" u="none" strike="noStrike" spc="-78" dirty="0">
                  <a:solidFill>
                    <a:srgbClr val="A3C4DC"/>
                  </a:solidFill>
                  <a:latin typeface="ITC Avant Garde Gothic"/>
                  <a:ea typeface="ITC Avant Garde Gothic"/>
                  <a:cs typeface="ITC Avant Garde Gothic"/>
                  <a:sym typeface="ITC Avant Garde Gothic"/>
                </a:rPr>
                <a:t> </a:t>
              </a:r>
              <a:r>
                <a:rPr lang="en-US" sz="2600" u="none" strike="noStrike" spc="-78" dirty="0" err="1">
                  <a:solidFill>
                    <a:srgbClr val="A3C4DC"/>
                  </a:solidFill>
                  <a:latin typeface="ITC Avant Garde Gothic"/>
                  <a:ea typeface="ITC Avant Garde Gothic"/>
                  <a:cs typeface="ITC Avant Garde Gothic"/>
                  <a:sym typeface="ITC Avant Garde Gothic"/>
                </a:rPr>
                <a:t>Sistemler</a:t>
              </a:r>
              <a:endParaRPr lang="en-US" sz="2600" u="none" strike="noStrike" spc="-78" dirty="0">
                <a:solidFill>
                  <a:srgbClr val="A3C4DC"/>
                </a:solidFill>
                <a:latin typeface="ITC Avant Garde Gothic"/>
                <a:ea typeface="ITC Avant Garde Gothic"/>
                <a:cs typeface="ITC Avant Garde Gothic"/>
                <a:sym typeface="ITC Avant Garde Gothic"/>
              </a:endParaRPr>
            </a:p>
          </p:txBody>
        </p:sp>
      </p:grpSp>
      <p:grpSp>
        <p:nvGrpSpPr>
          <p:cNvPr id="9" name="Group 9"/>
          <p:cNvGrpSpPr/>
          <p:nvPr/>
        </p:nvGrpSpPr>
        <p:grpSpPr>
          <a:xfrm>
            <a:off x="9296400" y="7829483"/>
            <a:ext cx="6886575" cy="1790700"/>
            <a:chOff x="0" y="0"/>
            <a:chExt cx="9182100" cy="2387600"/>
          </a:xfrm>
        </p:grpSpPr>
        <p:sp>
          <p:nvSpPr>
            <p:cNvPr id="10" name="TextBox 10"/>
            <p:cNvSpPr txBox="1"/>
            <p:nvPr/>
          </p:nvSpPr>
          <p:spPr>
            <a:xfrm>
              <a:off x="0" y="934720"/>
              <a:ext cx="9182100" cy="1452880"/>
            </a:xfrm>
            <a:prstGeom prst="rect">
              <a:avLst/>
            </a:prstGeom>
          </p:spPr>
          <p:txBody>
            <a:bodyPr lIns="0" tIns="0" rIns="0" bIns="0" rtlCol="0" anchor="t">
              <a:spAutoFit/>
            </a:bodyPr>
            <a:lstStyle/>
            <a:p>
              <a:pPr marL="0" lvl="0" indent="0" algn="l">
                <a:lnSpc>
                  <a:spcPts val="2940"/>
                </a:lnSpc>
              </a:pPr>
              <a:r>
                <a:rPr lang="en-US" sz="2100">
                  <a:solidFill>
                    <a:srgbClr val="FFFFFF"/>
                  </a:solidFill>
                  <a:latin typeface="TT Fors"/>
                  <a:ea typeface="TT Fors"/>
                  <a:cs typeface="TT Fors"/>
                  <a:sym typeface="TT Fors"/>
                </a:rPr>
                <a:t>Sürdürülebilirlik odaklı robot teknolojileri, çevre dostu üretim yöntemleriyle enerji tasarrufu ve kaynak verimliliği sağlar.</a:t>
              </a:r>
            </a:p>
          </p:txBody>
        </p:sp>
        <p:sp>
          <p:nvSpPr>
            <p:cNvPr id="11" name="TextBox 11"/>
            <p:cNvSpPr txBox="1"/>
            <p:nvPr/>
          </p:nvSpPr>
          <p:spPr>
            <a:xfrm>
              <a:off x="0" y="-104775"/>
              <a:ext cx="9182100" cy="626322"/>
            </a:xfrm>
            <a:prstGeom prst="rect">
              <a:avLst/>
            </a:prstGeom>
          </p:spPr>
          <p:txBody>
            <a:bodyPr lIns="0" tIns="0" rIns="0" bIns="0" rtlCol="0" anchor="t">
              <a:spAutoFit/>
            </a:bodyPr>
            <a:lstStyle/>
            <a:p>
              <a:pPr marL="0" lvl="0" indent="0" algn="l">
                <a:lnSpc>
                  <a:spcPts val="3640"/>
                </a:lnSpc>
                <a:spcBef>
                  <a:spcPct val="0"/>
                </a:spcBef>
              </a:pPr>
              <a:r>
                <a:rPr lang="en-US" sz="2600" u="none" strike="noStrike" spc="-78">
                  <a:solidFill>
                    <a:srgbClr val="A3C4DC"/>
                  </a:solidFill>
                  <a:latin typeface="ITC Avant Garde Gothic"/>
                  <a:ea typeface="ITC Avant Garde Gothic"/>
                  <a:cs typeface="ITC Avant Garde Gothic"/>
                  <a:sym typeface="ITC Avant Garde Gothic"/>
                </a:rPr>
                <a:t>Sürdürülebilir Teknolojiler</a:t>
              </a:r>
            </a:p>
          </p:txBody>
        </p:sp>
      </p:grpSp>
      <p:grpSp>
        <p:nvGrpSpPr>
          <p:cNvPr id="12" name="Group 12"/>
          <p:cNvGrpSpPr/>
          <p:nvPr/>
        </p:nvGrpSpPr>
        <p:grpSpPr>
          <a:xfrm>
            <a:off x="9296400" y="5143500"/>
            <a:ext cx="6886575" cy="1419225"/>
            <a:chOff x="0" y="0"/>
            <a:chExt cx="9182100" cy="1892300"/>
          </a:xfrm>
        </p:grpSpPr>
        <p:sp>
          <p:nvSpPr>
            <p:cNvPr id="13" name="TextBox 13"/>
            <p:cNvSpPr txBox="1"/>
            <p:nvPr/>
          </p:nvSpPr>
          <p:spPr>
            <a:xfrm>
              <a:off x="0" y="934720"/>
              <a:ext cx="9182100" cy="957580"/>
            </a:xfrm>
            <a:prstGeom prst="rect">
              <a:avLst/>
            </a:prstGeom>
          </p:spPr>
          <p:txBody>
            <a:bodyPr lIns="0" tIns="0" rIns="0" bIns="0" rtlCol="0" anchor="t">
              <a:spAutoFit/>
            </a:bodyPr>
            <a:lstStyle/>
            <a:p>
              <a:pPr marL="0" lvl="0" indent="0" algn="l">
                <a:lnSpc>
                  <a:spcPts val="2940"/>
                </a:lnSpc>
              </a:pPr>
              <a:r>
                <a:rPr lang="en-US" sz="2100">
                  <a:solidFill>
                    <a:srgbClr val="FFFFFF"/>
                  </a:solidFill>
                  <a:latin typeface="TT Fors"/>
                  <a:ea typeface="TT Fors"/>
                  <a:cs typeface="TT Fors"/>
                  <a:sym typeface="TT Fors"/>
                </a:rPr>
                <a:t>Robot kollar, endüstri 4.0 ile entegre olarak daha akıllı üretim süreçleri ve veri analitiği ile iş verimliliğini artırır.</a:t>
              </a:r>
            </a:p>
          </p:txBody>
        </p:sp>
        <p:sp>
          <p:nvSpPr>
            <p:cNvPr id="14" name="TextBox 14"/>
            <p:cNvSpPr txBox="1"/>
            <p:nvPr/>
          </p:nvSpPr>
          <p:spPr>
            <a:xfrm>
              <a:off x="0" y="-104775"/>
              <a:ext cx="9182100" cy="626322"/>
            </a:xfrm>
            <a:prstGeom prst="rect">
              <a:avLst/>
            </a:prstGeom>
          </p:spPr>
          <p:txBody>
            <a:bodyPr lIns="0" tIns="0" rIns="0" bIns="0" rtlCol="0" anchor="t">
              <a:spAutoFit/>
            </a:bodyPr>
            <a:lstStyle/>
            <a:p>
              <a:pPr marL="0" lvl="0" indent="0" algn="l">
                <a:lnSpc>
                  <a:spcPts val="3640"/>
                </a:lnSpc>
                <a:spcBef>
                  <a:spcPct val="0"/>
                </a:spcBef>
              </a:pPr>
              <a:r>
                <a:rPr lang="en-US" sz="2600" u="none" strike="noStrike" spc="-78">
                  <a:solidFill>
                    <a:srgbClr val="A3C4DC"/>
                  </a:solidFill>
                  <a:latin typeface="ITC Avant Garde Gothic"/>
                  <a:ea typeface="ITC Avant Garde Gothic"/>
                  <a:cs typeface="ITC Avant Garde Gothic"/>
                  <a:sym typeface="ITC Avant Garde Gothic"/>
                </a:rPr>
                <a:t>Endüstri 4.0</a:t>
              </a:r>
            </a:p>
          </p:txBody>
        </p:sp>
      </p:grpSp>
      <p:sp>
        <p:nvSpPr>
          <p:cNvPr id="15" name="TextBox 9"/>
          <p:cNvSpPr txBox="1"/>
          <p:nvPr/>
        </p:nvSpPr>
        <p:spPr>
          <a:xfrm>
            <a:off x="661555" y="3624181"/>
            <a:ext cx="15502370" cy="897682"/>
          </a:xfrm>
          <a:prstGeom prst="rect">
            <a:avLst/>
          </a:prstGeom>
        </p:spPr>
        <p:txBody>
          <a:bodyPr wrap="square" lIns="0" tIns="0" rIns="0" bIns="0" rtlCol="0" anchor="t">
            <a:spAutoFit/>
          </a:bodyPr>
          <a:lstStyle/>
          <a:p>
            <a:pPr marL="0" lvl="0" indent="0" algn="l">
              <a:lnSpc>
                <a:spcPts val="3499"/>
              </a:lnSpc>
            </a:pPr>
            <a:r>
              <a:rPr lang="en-US" sz="2499" spc="-37" dirty="0">
                <a:solidFill>
                  <a:srgbClr val="EDF2F4"/>
                </a:solidFill>
                <a:latin typeface="Helvetica World"/>
                <a:ea typeface="Helvetica World"/>
                <a:cs typeface="Helvetica World"/>
                <a:sym typeface="Helvetica World"/>
              </a:rPr>
              <a:t>Robot </a:t>
            </a:r>
            <a:r>
              <a:rPr lang="en-US" sz="2499" spc="-37" dirty="0" err="1">
                <a:solidFill>
                  <a:srgbClr val="EDF2F4"/>
                </a:solidFill>
                <a:latin typeface="Helvetica World"/>
                <a:ea typeface="Helvetica World"/>
                <a:cs typeface="Helvetica World"/>
                <a:sym typeface="Helvetica World"/>
              </a:rPr>
              <a:t>kollar</a:t>
            </a:r>
            <a:r>
              <a:rPr lang="en-US" sz="2499" spc="-37" dirty="0">
                <a:solidFill>
                  <a:srgbClr val="EDF2F4"/>
                </a:solidFill>
                <a:latin typeface="Helvetica World"/>
                <a:ea typeface="Helvetica World"/>
                <a:cs typeface="Helvetica World"/>
                <a:sym typeface="Helvetica World"/>
              </a:rPr>
              <a:t>, </a:t>
            </a:r>
            <a:r>
              <a:rPr lang="en-US" sz="2499" b="1" spc="-37" dirty="0" err="1">
                <a:solidFill>
                  <a:srgbClr val="EDF2F4"/>
                </a:solidFill>
                <a:latin typeface="Helvetica World Bold"/>
                <a:ea typeface="Helvetica World Bold"/>
                <a:cs typeface="Helvetica World Bold"/>
                <a:sym typeface="Helvetica World Bold"/>
              </a:rPr>
              <a:t>endüstriyel</a:t>
            </a:r>
            <a:r>
              <a:rPr lang="en-US" sz="2499" b="1" spc="-37" dirty="0">
                <a:solidFill>
                  <a:srgbClr val="EDF2F4"/>
                </a:solidFill>
                <a:latin typeface="Helvetica World Bold"/>
                <a:ea typeface="Helvetica World Bold"/>
                <a:cs typeface="Helvetica World Bold"/>
                <a:sym typeface="Helvetica World Bold"/>
              </a:rPr>
              <a:t> </a:t>
            </a:r>
            <a:r>
              <a:rPr lang="en-US" sz="2499" b="1" spc="-37" dirty="0" err="1">
                <a:solidFill>
                  <a:srgbClr val="EDF2F4"/>
                </a:solidFill>
                <a:latin typeface="Helvetica World Bold"/>
                <a:ea typeface="Helvetica World Bold"/>
                <a:cs typeface="Helvetica World Bold"/>
                <a:sym typeface="Helvetica World Bold"/>
              </a:rPr>
              <a:t>ve</a:t>
            </a:r>
            <a:r>
              <a:rPr lang="en-US" sz="2499" b="1" spc="-37" dirty="0">
                <a:solidFill>
                  <a:srgbClr val="EDF2F4"/>
                </a:solidFill>
                <a:latin typeface="Helvetica World Bold"/>
                <a:ea typeface="Helvetica World Bold"/>
                <a:cs typeface="Helvetica World Bold"/>
                <a:sym typeface="Helvetica World Bold"/>
              </a:rPr>
              <a:t> </a:t>
            </a:r>
            <a:r>
              <a:rPr lang="en-US" sz="2499" b="1" spc="-37" dirty="0" err="1">
                <a:solidFill>
                  <a:srgbClr val="EDF2F4"/>
                </a:solidFill>
                <a:latin typeface="Helvetica World Bold"/>
                <a:ea typeface="Helvetica World Bold"/>
                <a:cs typeface="Helvetica World Bold"/>
                <a:sym typeface="Helvetica World Bold"/>
              </a:rPr>
              <a:t>günlük</a:t>
            </a:r>
            <a:r>
              <a:rPr lang="en-US" sz="2499" b="1" spc="-37" dirty="0">
                <a:solidFill>
                  <a:srgbClr val="EDF2F4"/>
                </a:solidFill>
                <a:latin typeface="Helvetica World Bold"/>
                <a:ea typeface="Helvetica World Bold"/>
                <a:cs typeface="Helvetica World Bold"/>
                <a:sym typeface="Helvetica World Bold"/>
              </a:rPr>
              <a:t> </a:t>
            </a:r>
            <a:r>
              <a:rPr lang="en-US" sz="2499" b="1" spc="-37" dirty="0" err="1">
                <a:solidFill>
                  <a:srgbClr val="EDF2F4"/>
                </a:solidFill>
                <a:latin typeface="Helvetica World Bold"/>
                <a:ea typeface="Helvetica World Bold"/>
                <a:cs typeface="Helvetica World Bold"/>
                <a:sym typeface="Helvetica World Bold"/>
              </a:rPr>
              <a:t>hayatta</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giderek</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artan</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bir</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rol</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oynayacak</a:t>
            </a:r>
            <a:r>
              <a:rPr lang="en-US" sz="2499" spc="-37" dirty="0">
                <a:solidFill>
                  <a:srgbClr val="EDF2F4"/>
                </a:solidFill>
                <a:latin typeface="Helvetica World"/>
                <a:ea typeface="Helvetica World"/>
                <a:cs typeface="Helvetica World"/>
                <a:sym typeface="Helvetica World"/>
              </a:rPr>
              <a:t>. </a:t>
            </a:r>
            <a:r>
              <a:rPr lang="en-US" sz="2499" b="1" spc="-37" dirty="0" err="1">
                <a:solidFill>
                  <a:srgbClr val="EDF2F4"/>
                </a:solidFill>
                <a:latin typeface="Helvetica World Bold"/>
                <a:ea typeface="Helvetica World Bold"/>
                <a:cs typeface="Helvetica World Bold"/>
                <a:sym typeface="Helvetica World Bold"/>
              </a:rPr>
              <a:t>Yapay</a:t>
            </a:r>
            <a:r>
              <a:rPr lang="en-US" sz="2499" b="1" spc="-37" dirty="0">
                <a:solidFill>
                  <a:srgbClr val="EDF2F4"/>
                </a:solidFill>
                <a:latin typeface="Helvetica World Bold"/>
                <a:ea typeface="Helvetica World Bold"/>
                <a:cs typeface="Helvetica World Bold"/>
                <a:sym typeface="Helvetica World Bold"/>
              </a:rPr>
              <a:t> </a:t>
            </a:r>
            <a:r>
              <a:rPr lang="en-US" sz="2499" b="1" spc="-37" dirty="0" err="1">
                <a:solidFill>
                  <a:srgbClr val="EDF2F4"/>
                </a:solidFill>
                <a:latin typeface="Helvetica World Bold"/>
                <a:ea typeface="Helvetica World Bold"/>
                <a:cs typeface="Helvetica World Bold"/>
                <a:sym typeface="Helvetica World Bold"/>
              </a:rPr>
              <a:t>zeka</a:t>
            </a:r>
            <a:r>
              <a:rPr lang="en-US" sz="2499" b="1" spc="-37" dirty="0">
                <a:solidFill>
                  <a:srgbClr val="EDF2F4"/>
                </a:solidFill>
                <a:latin typeface="Helvetica World Bold"/>
                <a:ea typeface="Helvetica World Bold"/>
                <a:cs typeface="Helvetica World Bold"/>
                <a:sym typeface="Helvetica World Bold"/>
              </a:rPr>
              <a:t> </a:t>
            </a:r>
            <a:r>
              <a:rPr lang="en-US" sz="2499" b="1" spc="-37" dirty="0" err="1">
                <a:solidFill>
                  <a:srgbClr val="EDF2F4"/>
                </a:solidFill>
                <a:latin typeface="Helvetica World Bold"/>
                <a:ea typeface="Helvetica World Bold"/>
                <a:cs typeface="Helvetica World Bold"/>
                <a:sym typeface="Helvetica World Bold"/>
              </a:rPr>
              <a:t>ve</a:t>
            </a:r>
            <a:r>
              <a:rPr lang="en-US" sz="2499" b="1" spc="-37" dirty="0">
                <a:solidFill>
                  <a:srgbClr val="EDF2F4"/>
                </a:solidFill>
                <a:latin typeface="Helvetica World Bold"/>
                <a:ea typeface="Helvetica World Bold"/>
                <a:cs typeface="Helvetica World Bold"/>
                <a:sym typeface="Helvetica World Bold"/>
              </a:rPr>
              <a:t> </a:t>
            </a:r>
            <a:r>
              <a:rPr lang="en-US" sz="2499" b="1" spc="-37" dirty="0" err="1">
                <a:solidFill>
                  <a:srgbClr val="EDF2F4"/>
                </a:solidFill>
                <a:latin typeface="Helvetica World Bold"/>
                <a:ea typeface="Helvetica World Bold"/>
                <a:cs typeface="Helvetica World Bold"/>
                <a:sym typeface="Helvetica World Bold"/>
              </a:rPr>
              <a:t>yeni</a:t>
            </a:r>
            <a:r>
              <a:rPr lang="en-US" sz="2499" b="1" spc="-37" dirty="0">
                <a:solidFill>
                  <a:srgbClr val="EDF2F4"/>
                </a:solidFill>
                <a:latin typeface="Helvetica World Bold"/>
                <a:ea typeface="Helvetica World Bold"/>
                <a:cs typeface="Helvetica World Bold"/>
                <a:sym typeface="Helvetica World Bold"/>
              </a:rPr>
              <a:t> </a:t>
            </a:r>
            <a:r>
              <a:rPr lang="en-US" sz="2499" b="1" spc="-37" dirty="0" err="1">
                <a:solidFill>
                  <a:srgbClr val="EDF2F4"/>
                </a:solidFill>
                <a:latin typeface="Helvetica World Bold"/>
                <a:ea typeface="Helvetica World Bold"/>
                <a:cs typeface="Helvetica World Bold"/>
                <a:sym typeface="Helvetica World Bold"/>
              </a:rPr>
              <a:t>malzemeler</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bu</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teknolojinin</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gelecekteki</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gelişimini</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şekillendirecek</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ve</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daha</a:t>
            </a:r>
            <a:r>
              <a:rPr lang="en-US" sz="2499" spc="-37" dirty="0">
                <a:solidFill>
                  <a:srgbClr val="EDF2F4"/>
                </a:solidFill>
                <a:latin typeface="Helvetica World"/>
                <a:ea typeface="Helvetica World"/>
                <a:cs typeface="Helvetica World"/>
                <a:sym typeface="Helvetica World"/>
              </a:rPr>
              <a:t> </a:t>
            </a:r>
            <a:r>
              <a:rPr lang="en-US" sz="2499" spc="-37" dirty="0" err="1">
                <a:solidFill>
                  <a:srgbClr val="EDF2F4"/>
                </a:solidFill>
                <a:latin typeface="Helvetica World"/>
                <a:ea typeface="Helvetica World"/>
                <a:cs typeface="Helvetica World"/>
                <a:sym typeface="Helvetica World"/>
              </a:rPr>
              <a:t>verimli</a:t>
            </a:r>
            <a:r>
              <a:rPr lang="en-US" sz="2499" spc="-37" dirty="0">
                <a:solidFill>
                  <a:srgbClr val="EDF2F4"/>
                </a:solidFill>
                <a:latin typeface="Helvetica World"/>
                <a:ea typeface="Helvetica World"/>
                <a:cs typeface="Helvetica World"/>
                <a:sym typeface="Helvetica World"/>
              </a:rPr>
              <a:t> hale </a:t>
            </a:r>
            <a:r>
              <a:rPr lang="en-US" sz="2499" spc="-37" dirty="0" err="1">
                <a:solidFill>
                  <a:srgbClr val="EDF2F4"/>
                </a:solidFill>
                <a:latin typeface="Helvetica World"/>
                <a:ea typeface="Helvetica World"/>
                <a:cs typeface="Helvetica World"/>
                <a:sym typeface="Helvetica World"/>
              </a:rPr>
              <a:t>getirecektir</a:t>
            </a:r>
            <a:r>
              <a:rPr lang="en-US" sz="2499" spc="-37" dirty="0">
                <a:solidFill>
                  <a:srgbClr val="EDF2F4"/>
                </a:solidFill>
                <a:latin typeface="Helvetica World"/>
                <a:ea typeface="Helvetica World"/>
                <a:cs typeface="Helvetica World"/>
                <a:sym typeface="Helvetica World"/>
              </a:rPr>
              <a:t>.</a:t>
            </a:r>
          </a:p>
        </p:txBody>
      </p:sp>
      <p:sp>
        <p:nvSpPr>
          <p:cNvPr id="16" name="TextBox 8"/>
          <p:cNvSpPr txBox="1"/>
          <p:nvPr/>
        </p:nvSpPr>
        <p:spPr>
          <a:xfrm>
            <a:off x="680605" y="2888058"/>
            <a:ext cx="12944475" cy="426244"/>
          </a:xfrm>
          <a:prstGeom prst="rect">
            <a:avLst/>
          </a:prstGeom>
        </p:spPr>
        <p:txBody>
          <a:bodyPr lIns="0" tIns="0" rIns="0" bIns="0" rtlCol="0" anchor="t">
            <a:spAutoFit/>
          </a:bodyPr>
          <a:lstStyle/>
          <a:p>
            <a:pPr marL="0" lvl="0" indent="0" algn="l">
              <a:lnSpc>
                <a:spcPts val="3000"/>
              </a:lnSpc>
              <a:spcBef>
                <a:spcPct val="0"/>
              </a:spcBef>
            </a:pPr>
            <a:r>
              <a:rPr lang="en-US" sz="2500" b="1" spc="-37" dirty="0" err="1">
                <a:solidFill>
                  <a:srgbClr val="8D99AE"/>
                </a:solidFill>
                <a:latin typeface="Helvetica World Bold"/>
                <a:ea typeface="Helvetica World Bold"/>
                <a:cs typeface="Helvetica World Bold"/>
                <a:sym typeface="Helvetica World Bold"/>
              </a:rPr>
              <a:t>Teknolojik</a:t>
            </a:r>
            <a:r>
              <a:rPr lang="en-US" sz="2500" b="1" spc="-37" dirty="0">
                <a:solidFill>
                  <a:srgbClr val="8D99AE"/>
                </a:solidFill>
                <a:latin typeface="Helvetica World Bold"/>
                <a:ea typeface="Helvetica World Bold"/>
                <a:cs typeface="Helvetica World Bold"/>
                <a:sym typeface="Helvetica World Bold"/>
              </a:rPr>
              <a:t> </a:t>
            </a:r>
            <a:r>
              <a:rPr lang="en-US" sz="2500" b="1" spc="-37" dirty="0" err="1">
                <a:solidFill>
                  <a:srgbClr val="8D99AE"/>
                </a:solidFill>
                <a:latin typeface="Helvetica World Bold"/>
                <a:ea typeface="Helvetica World Bold"/>
                <a:cs typeface="Helvetica World Bold"/>
                <a:sym typeface="Helvetica World Bold"/>
              </a:rPr>
              <a:t>Yenilikler</a:t>
            </a:r>
            <a:r>
              <a:rPr lang="en-US" sz="2500" b="1" spc="-37" dirty="0">
                <a:solidFill>
                  <a:srgbClr val="8D99AE"/>
                </a:solidFill>
                <a:latin typeface="Helvetica World Bold"/>
                <a:ea typeface="Helvetica World Bold"/>
                <a:cs typeface="Helvetica World Bold"/>
                <a:sym typeface="Helvetica World Bold"/>
              </a:rPr>
              <a:t> </a:t>
            </a:r>
            <a:r>
              <a:rPr lang="en-US" sz="2500" b="1" spc="-37" dirty="0" err="1">
                <a:solidFill>
                  <a:srgbClr val="8D99AE"/>
                </a:solidFill>
                <a:latin typeface="Helvetica World Bold"/>
                <a:ea typeface="Helvetica World Bold"/>
                <a:cs typeface="Helvetica World Bold"/>
                <a:sym typeface="Helvetica World Bold"/>
              </a:rPr>
              <a:t>ve</a:t>
            </a:r>
            <a:r>
              <a:rPr lang="en-US" sz="2500" b="1" spc="-37" dirty="0">
                <a:solidFill>
                  <a:srgbClr val="8D99AE"/>
                </a:solidFill>
                <a:latin typeface="Helvetica World Bold"/>
                <a:ea typeface="Helvetica World Bold"/>
                <a:cs typeface="Helvetica World Bold"/>
                <a:sym typeface="Helvetica World Bold"/>
              </a:rPr>
              <a:t> </a:t>
            </a:r>
            <a:r>
              <a:rPr lang="en-US" sz="2500" b="1" spc="-37" dirty="0" err="1">
                <a:solidFill>
                  <a:srgbClr val="8D99AE"/>
                </a:solidFill>
                <a:latin typeface="Helvetica World Bold"/>
                <a:ea typeface="Helvetica World Bold"/>
                <a:cs typeface="Helvetica World Bold"/>
                <a:sym typeface="Helvetica World Bold"/>
              </a:rPr>
              <a:t>Gelişim</a:t>
            </a:r>
            <a:r>
              <a:rPr lang="en-US" sz="2500" b="1" spc="-37" dirty="0">
                <a:solidFill>
                  <a:srgbClr val="8D99AE"/>
                </a:solidFill>
                <a:latin typeface="Helvetica World Bold"/>
                <a:ea typeface="Helvetica World Bold"/>
                <a:cs typeface="Helvetica World Bold"/>
                <a:sym typeface="Helvetica World Bold"/>
              </a:rPr>
              <a:t> </a:t>
            </a:r>
            <a:r>
              <a:rPr lang="en-US" sz="2500" b="1" spc="-37" dirty="0" err="1">
                <a:solidFill>
                  <a:srgbClr val="8D99AE"/>
                </a:solidFill>
                <a:latin typeface="Helvetica World Bold"/>
                <a:ea typeface="Helvetica World Bold"/>
                <a:cs typeface="Helvetica World Bold"/>
                <a:sym typeface="Helvetica World Bold"/>
              </a:rPr>
              <a:t>Süreci</a:t>
            </a:r>
            <a:endParaRPr lang="en-US" sz="2500" b="1" spc="-37" dirty="0">
              <a:solidFill>
                <a:srgbClr val="8D99AE"/>
              </a:solidFill>
              <a:latin typeface="Helvetica World Bold"/>
              <a:ea typeface="Helvetica World Bold"/>
              <a:cs typeface="Helvetica World Bold"/>
              <a:sym typeface="Helvetica World Bold"/>
            </a:endParaRPr>
          </a:p>
        </p:txBody>
      </p:sp>
    </p:spTree>
    <p:extLst>
      <p:ext uri="{BB962C8B-B14F-4D97-AF65-F5344CB8AC3E}">
        <p14:creationId xmlns:p14="http://schemas.microsoft.com/office/powerpoint/2010/main" val="72572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58125" cy="10287000"/>
            <a:chOff x="0" y="0"/>
            <a:chExt cx="1031988" cy="1350966"/>
          </a:xfrm>
        </p:grpSpPr>
        <p:sp>
          <p:nvSpPr>
            <p:cNvPr id="3" name="Freeform 3"/>
            <p:cNvSpPr/>
            <p:nvPr/>
          </p:nvSpPr>
          <p:spPr>
            <a:xfrm>
              <a:off x="0" y="0"/>
              <a:ext cx="1031988" cy="1350966"/>
            </a:xfrm>
            <a:custGeom>
              <a:avLst/>
              <a:gdLst/>
              <a:ahLst/>
              <a:cxnLst/>
              <a:rect l="l" t="t" r="r" b="b"/>
              <a:pathLst>
                <a:path w="1031988" h="1350966">
                  <a:moveTo>
                    <a:pt x="0" y="0"/>
                  </a:moveTo>
                  <a:lnTo>
                    <a:pt x="1031988" y="0"/>
                  </a:lnTo>
                  <a:lnTo>
                    <a:pt x="1031988" y="1350966"/>
                  </a:lnTo>
                  <a:lnTo>
                    <a:pt x="0" y="1350966"/>
                  </a:lnTo>
                  <a:close/>
                </a:path>
              </a:pathLst>
            </a:custGeom>
            <a:solidFill>
              <a:srgbClr val="E94560"/>
            </a:solidFill>
            <a:ln w="12700">
              <a:solidFill>
                <a:srgbClr val="000000"/>
              </a:solidFill>
            </a:ln>
          </p:spPr>
        </p:sp>
      </p:grpSp>
      <p:grpSp>
        <p:nvGrpSpPr>
          <p:cNvPr id="4" name="Group 4"/>
          <p:cNvGrpSpPr/>
          <p:nvPr/>
        </p:nvGrpSpPr>
        <p:grpSpPr>
          <a:xfrm>
            <a:off x="1052512" y="666750"/>
            <a:ext cx="5753100" cy="8953500"/>
            <a:chOff x="0" y="0"/>
            <a:chExt cx="814724" cy="1267949"/>
          </a:xfrm>
        </p:grpSpPr>
        <p:sp>
          <p:nvSpPr>
            <p:cNvPr id="5" name="Freeform 5"/>
            <p:cNvSpPr/>
            <p:nvPr/>
          </p:nvSpPr>
          <p:spPr>
            <a:xfrm>
              <a:off x="0" y="0"/>
              <a:ext cx="814724" cy="1267949"/>
            </a:xfrm>
            <a:custGeom>
              <a:avLst/>
              <a:gdLst/>
              <a:ahLst/>
              <a:cxnLst/>
              <a:rect l="l" t="t" r="r" b="b"/>
              <a:pathLst>
                <a:path w="814724" h="1267949">
                  <a:moveTo>
                    <a:pt x="26914" y="0"/>
                  </a:moveTo>
                  <a:lnTo>
                    <a:pt x="787810" y="0"/>
                  </a:lnTo>
                  <a:cubicBezTo>
                    <a:pt x="802675" y="0"/>
                    <a:pt x="814724" y="12050"/>
                    <a:pt x="814724" y="26914"/>
                  </a:cubicBezTo>
                  <a:lnTo>
                    <a:pt x="814724" y="1241035"/>
                  </a:lnTo>
                  <a:cubicBezTo>
                    <a:pt x="814724" y="1255899"/>
                    <a:pt x="802675" y="1267949"/>
                    <a:pt x="787810" y="1267949"/>
                  </a:cubicBezTo>
                  <a:lnTo>
                    <a:pt x="26914" y="1267949"/>
                  </a:lnTo>
                  <a:cubicBezTo>
                    <a:pt x="12050" y="1267949"/>
                    <a:pt x="0" y="1255899"/>
                    <a:pt x="0" y="1241035"/>
                  </a:cubicBezTo>
                  <a:lnTo>
                    <a:pt x="0" y="26914"/>
                  </a:lnTo>
                  <a:cubicBezTo>
                    <a:pt x="0" y="12050"/>
                    <a:pt x="12050" y="0"/>
                    <a:pt x="26914" y="0"/>
                  </a:cubicBezTo>
                  <a:close/>
                </a:path>
              </a:pathLst>
            </a:custGeom>
            <a:blipFill>
              <a:blip r:embed="rId2"/>
              <a:stretch>
                <a:fillRect t="-199" b="-199"/>
              </a:stretch>
            </a:blipFill>
          </p:spPr>
        </p:sp>
      </p:grpSp>
      <p:sp>
        <p:nvSpPr>
          <p:cNvPr id="6" name="TextBox 6"/>
          <p:cNvSpPr txBox="1"/>
          <p:nvPr/>
        </p:nvSpPr>
        <p:spPr>
          <a:xfrm>
            <a:off x="8895298" y="6210300"/>
            <a:ext cx="8324850" cy="608965"/>
          </a:xfrm>
          <a:prstGeom prst="rect">
            <a:avLst/>
          </a:prstGeom>
        </p:spPr>
        <p:txBody>
          <a:bodyPr lIns="0" tIns="0" rIns="0" bIns="0" rtlCol="0" anchor="t">
            <a:spAutoFit/>
          </a:bodyPr>
          <a:lstStyle/>
          <a:p>
            <a:pPr marL="0" lvl="0" indent="0" algn="l">
              <a:lnSpc>
                <a:spcPts val="4940"/>
              </a:lnSpc>
            </a:pPr>
            <a:r>
              <a:rPr lang="en-US" sz="3800" spc="-57" dirty="0" err="1">
                <a:solidFill>
                  <a:srgbClr val="FFFFFF"/>
                </a:solidFill>
                <a:latin typeface="Helvetica World"/>
                <a:ea typeface="Helvetica World"/>
                <a:cs typeface="Helvetica World"/>
                <a:sym typeface="Helvetica World"/>
              </a:rPr>
              <a:t>Teknolojiyi</a:t>
            </a:r>
            <a:r>
              <a:rPr lang="en-US" sz="3800" spc="-57" dirty="0">
                <a:solidFill>
                  <a:srgbClr val="FFFFFF"/>
                </a:solidFill>
                <a:latin typeface="Helvetica World"/>
                <a:ea typeface="Helvetica World"/>
                <a:cs typeface="Helvetica World"/>
                <a:sym typeface="Helvetica World"/>
              </a:rPr>
              <a:t> </a:t>
            </a:r>
            <a:r>
              <a:rPr lang="en-US" sz="3800" spc="-57" dirty="0" err="1">
                <a:solidFill>
                  <a:srgbClr val="FFFFFF"/>
                </a:solidFill>
                <a:latin typeface="Helvetica World"/>
                <a:ea typeface="Helvetica World"/>
                <a:cs typeface="Helvetica World"/>
                <a:sym typeface="Helvetica World"/>
              </a:rPr>
              <a:t>Takip</a:t>
            </a:r>
            <a:r>
              <a:rPr lang="en-US" sz="3800" spc="-57" dirty="0">
                <a:solidFill>
                  <a:srgbClr val="FFFFFF"/>
                </a:solidFill>
                <a:latin typeface="Helvetica World"/>
                <a:ea typeface="Helvetica World"/>
                <a:cs typeface="Helvetica World"/>
                <a:sym typeface="Helvetica World"/>
              </a:rPr>
              <a:t> </a:t>
            </a:r>
            <a:r>
              <a:rPr lang="en-US" sz="3800" spc="-57" dirty="0" err="1">
                <a:solidFill>
                  <a:srgbClr val="FFFFFF"/>
                </a:solidFill>
                <a:latin typeface="Helvetica World"/>
                <a:ea typeface="Helvetica World"/>
                <a:cs typeface="Helvetica World"/>
                <a:sym typeface="Helvetica World"/>
              </a:rPr>
              <a:t>Etmeye</a:t>
            </a:r>
            <a:r>
              <a:rPr lang="en-US" sz="3800" spc="-57" dirty="0">
                <a:solidFill>
                  <a:srgbClr val="FFFFFF"/>
                </a:solidFill>
                <a:latin typeface="Helvetica World"/>
                <a:ea typeface="Helvetica World"/>
                <a:cs typeface="Helvetica World"/>
                <a:sym typeface="Helvetica World"/>
              </a:rPr>
              <a:t> </a:t>
            </a:r>
            <a:r>
              <a:rPr lang="en-US" sz="3800" spc="-57" dirty="0" err="1">
                <a:solidFill>
                  <a:srgbClr val="FFFFFF"/>
                </a:solidFill>
                <a:latin typeface="Helvetica World"/>
                <a:ea typeface="Helvetica World"/>
                <a:cs typeface="Helvetica World"/>
                <a:sym typeface="Helvetica World"/>
              </a:rPr>
              <a:t>Devam</a:t>
            </a:r>
            <a:r>
              <a:rPr lang="en-US" sz="3800" spc="-57" dirty="0">
                <a:solidFill>
                  <a:srgbClr val="FFFFFF"/>
                </a:solidFill>
                <a:latin typeface="Helvetica World"/>
                <a:ea typeface="Helvetica World"/>
                <a:cs typeface="Helvetica World"/>
                <a:sym typeface="Helvetica World"/>
              </a:rPr>
              <a:t> </a:t>
            </a:r>
            <a:r>
              <a:rPr lang="en-US" sz="3800" spc="-57" dirty="0" err="1">
                <a:solidFill>
                  <a:srgbClr val="FFFFFF"/>
                </a:solidFill>
                <a:latin typeface="Helvetica World"/>
                <a:ea typeface="Helvetica World"/>
                <a:cs typeface="Helvetica World"/>
                <a:sym typeface="Helvetica World"/>
              </a:rPr>
              <a:t>Edin</a:t>
            </a:r>
            <a:endParaRPr lang="en-US" sz="3800" spc="-57" dirty="0">
              <a:solidFill>
                <a:srgbClr val="FFFFFF"/>
              </a:solidFill>
              <a:latin typeface="Helvetica World"/>
              <a:ea typeface="Helvetica World"/>
              <a:cs typeface="Helvetica World"/>
              <a:sym typeface="Helvetica World"/>
            </a:endParaRPr>
          </a:p>
        </p:txBody>
      </p:sp>
      <p:sp>
        <p:nvSpPr>
          <p:cNvPr id="7" name="TextBox 7"/>
          <p:cNvSpPr txBox="1"/>
          <p:nvPr/>
        </p:nvSpPr>
        <p:spPr>
          <a:xfrm>
            <a:off x="9729261" y="3113193"/>
            <a:ext cx="6656923" cy="1999134"/>
          </a:xfrm>
          <a:prstGeom prst="rect">
            <a:avLst/>
          </a:prstGeom>
        </p:spPr>
        <p:txBody>
          <a:bodyPr wrap="square" lIns="0" tIns="0" rIns="0" bIns="0" rtlCol="0" anchor="t">
            <a:spAutoFit/>
          </a:bodyPr>
          <a:lstStyle/>
          <a:p>
            <a:pPr marL="0" lvl="0" indent="0" algn="l">
              <a:lnSpc>
                <a:spcPts val="14956"/>
              </a:lnSpc>
            </a:pPr>
            <a:r>
              <a:rPr lang="en-US" sz="14956" spc="-523" dirty="0" err="1">
                <a:solidFill>
                  <a:srgbClr val="FFFFFF"/>
                </a:solidFill>
                <a:latin typeface="Georgia Pro Condensed"/>
                <a:ea typeface="Georgia Pro Condensed"/>
                <a:cs typeface="Georgia Pro Condensed"/>
                <a:sym typeface="Georgia Pro Condensed"/>
              </a:rPr>
              <a:t>Gelecek</a:t>
            </a:r>
            <a:endParaRPr lang="en-US" sz="14956" spc="-523" dirty="0">
              <a:solidFill>
                <a:srgbClr val="FFFFFF"/>
              </a:solidFill>
              <a:latin typeface="Georgia Pro Condensed"/>
              <a:ea typeface="Georgia Pro Condensed"/>
              <a:cs typeface="Georgia Pro Condensed"/>
              <a:sym typeface="Georgia Pro Condensed"/>
            </a:endParaRPr>
          </a:p>
        </p:txBody>
      </p:sp>
    </p:spTree>
    <p:extLst>
      <p:ext uri="{BB962C8B-B14F-4D97-AF65-F5344CB8AC3E}">
        <p14:creationId xmlns:p14="http://schemas.microsoft.com/office/powerpoint/2010/main" val="333256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2" name="TextBox 2"/>
          <p:cNvSpPr txBox="1"/>
          <p:nvPr/>
        </p:nvSpPr>
        <p:spPr>
          <a:xfrm>
            <a:off x="666750" y="809625"/>
            <a:ext cx="16954500" cy="1069976"/>
          </a:xfrm>
          <a:prstGeom prst="rect">
            <a:avLst/>
          </a:prstGeom>
        </p:spPr>
        <p:txBody>
          <a:bodyPr lIns="0" tIns="0" rIns="0" bIns="0" rtlCol="0" anchor="t">
            <a:spAutoFit/>
          </a:bodyPr>
          <a:lstStyle/>
          <a:p>
            <a:pPr marL="0" marR="0" lvl="0" indent="0" algn="l" defTabSz="914400" rtl="0" eaLnBrk="1" fontAlgn="auto" latinLnBrk="0" hangingPunct="1">
              <a:lnSpc>
                <a:spcPts val="8000"/>
              </a:lnSpc>
              <a:spcBef>
                <a:spcPts val="0"/>
              </a:spcBef>
              <a:spcAft>
                <a:spcPts val="0"/>
              </a:spcAft>
              <a:buClrTx/>
              <a:buSzTx/>
              <a:buFontTx/>
              <a:buNone/>
              <a:tabLst/>
              <a:defRPr/>
            </a:pPr>
            <a:r>
              <a:rPr kumimoji="0" lang="en-US" sz="8000" b="0" i="0" u="none" strike="noStrike" kern="1200" cap="none" spc="0" normalizeH="0" baseline="0" noProof="0">
                <a:ln>
                  <a:noFill/>
                </a:ln>
                <a:solidFill>
                  <a:srgbClr val="EDF2F4"/>
                </a:solidFill>
                <a:effectLst/>
                <a:uLnTx/>
                <a:uFillTx/>
                <a:latin typeface="Georgia Pro Condensed"/>
                <a:ea typeface="Georgia Pro Condensed"/>
                <a:cs typeface="Georgia Pro Condensed"/>
                <a:sym typeface="Georgia Pro Condensed"/>
              </a:rPr>
              <a:t>Robot Kolun Tarihçesi</a:t>
            </a:r>
          </a:p>
        </p:txBody>
      </p:sp>
      <p:sp>
        <p:nvSpPr>
          <p:cNvPr id="3" name="TextBox 3"/>
          <p:cNvSpPr txBox="1"/>
          <p:nvPr/>
        </p:nvSpPr>
        <p:spPr>
          <a:xfrm>
            <a:off x="669118" y="3357562"/>
            <a:ext cx="2876550" cy="400050"/>
          </a:xfrm>
          <a:prstGeom prst="rect">
            <a:avLst/>
          </a:prstGeom>
        </p:spPr>
        <p:txBody>
          <a:bodyPr lIns="0" tIns="0" rIns="0" bIns="0" rtlCol="0" anchor="t">
            <a:spAutoFit/>
          </a:bodyPr>
          <a:lstStyle/>
          <a:p>
            <a:pPr marL="0" marR="0" lvl="0" indent="0" algn="l" defTabSz="914400" rtl="0" eaLnBrk="1" fontAlgn="auto" latinLnBrk="0" hangingPunct="1">
              <a:lnSpc>
                <a:spcPts val="2999"/>
              </a:lnSpc>
              <a:spcBef>
                <a:spcPct val="0"/>
              </a:spcBef>
              <a:spcAft>
                <a:spcPts val="0"/>
              </a:spcAft>
              <a:buClrTx/>
              <a:buSzTx/>
              <a:buFontTx/>
              <a:buNone/>
              <a:tabLst/>
              <a:defRPr/>
            </a:pPr>
            <a:r>
              <a:rPr kumimoji="0" lang="en-US" sz="2499" b="1" i="0" u="none" strike="noStrike" kern="1200" cap="none" spc="-37" normalizeH="0" baseline="0" noProof="0">
                <a:ln>
                  <a:noFill/>
                </a:ln>
                <a:solidFill>
                  <a:srgbClr val="EDF2F4"/>
                </a:solidFill>
                <a:effectLst/>
                <a:uLnTx/>
                <a:uFillTx/>
                <a:latin typeface="Helvetica World Bold"/>
                <a:ea typeface="Helvetica World Bold"/>
                <a:cs typeface="Helvetica World Bold"/>
                <a:sym typeface="Helvetica World Bold"/>
              </a:rPr>
              <a:t>1950'ler</a:t>
            </a:r>
          </a:p>
        </p:txBody>
      </p:sp>
      <p:sp>
        <p:nvSpPr>
          <p:cNvPr id="4" name="TextBox 4"/>
          <p:cNvSpPr txBox="1"/>
          <p:nvPr/>
        </p:nvSpPr>
        <p:spPr>
          <a:xfrm>
            <a:off x="4187586" y="3357562"/>
            <a:ext cx="2876550" cy="400050"/>
          </a:xfrm>
          <a:prstGeom prst="rect">
            <a:avLst/>
          </a:prstGeom>
        </p:spPr>
        <p:txBody>
          <a:bodyPr lIns="0" tIns="0" rIns="0" bIns="0" rtlCol="0" anchor="t">
            <a:spAutoFit/>
          </a:bodyPr>
          <a:lstStyle/>
          <a:p>
            <a:pPr marL="0" marR="0" lvl="0" indent="0" algn="l" defTabSz="914400" rtl="0" eaLnBrk="1" fontAlgn="auto" latinLnBrk="0" hangingPunct="1">
              <a:lnSpc>
                <a:spcPts val="2999"/>
              </a:lnSpc>
              <a:spcBef>
                <a:spcPct val="0"/>
              </a:spcBef>
              <a:spcAft>
                <a:spcPts val="0"/>
              </a:spcAft>
              <a:buClrTx/>
              <a:buSzTx/>
              <a:buFontTx/>
              <a:buNone/>
              <a:tabLst/>
              <a:defRPr/>
            </a:pPr>
            <a:r>
              <a:rPr kumimoji="0" lang="en-US" sz="2499" b="1" i="0" u="none" strike="noStrike" kern="1200" cap="none" spc="-37" normalizeH="0" baseline="0" noProof="0">
                <a:ln>
                  <a:noFill/>
                </a:ln>
                <a:solidFill>
                  <a:srgbClr val="EDF2F4"/>
                </a:solidFill>
                <a:effectLst/>
                <a:uLnTx/>
                <a:uFillTx/>
                <a:latin typeface="Helvetica World Bold"/>
                <a:ea typeface="Helvetica World Bold"/>
                <a:cs typeface="Helvetica World Bold"/>
                <a:sym typeface="Helvetica World Bold"/>
              </a:rPr>
              <a:t>1960'lar</a:t>
            </a:r>
          </a:p>
        </p:txBody>
      </p:sp>
      <p:sp>
        <p:nvSpPr>
          <p:cNvPr id="5" name="TextBox 5"/>
          <p:cNvSpPr txBox="1"/>
          <p:nvPr/>
        </p:nvSpPr>
        <p:spPr>
          <a:xfrm>
            <a:off x="669118" y="5086350"/>
            <a:ext cx="2876550" cy="1768475"/>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30" normalizeH="0" baseline="0" noProof="0">
                <a:ln>
                  <a:noFill/>
                </a:ln>
                <a:solidFill>
                  <a:srgbClr val="EDF2F4"/>
                </a:solidFill>
                <a:effectLst/>
                <a:uLnTx/>
                <a:uFillTx/>
                <a:latin typeface="Helvetica World"/>
                <a:ea typeface="Helvetica World"/>
                <a:cs typeface="Helvetica World"/>
                <a:sym typeface="Helvetica World"/>
              </a:rPr>
              <a:t>1950'lerde George Devol, ilk programlanabilir robotu icat etti ve bu, robot kolların gelişimi için önemli bir adım oldu.</a:t>
            </a:r>
          </a:p>
        </p:txBody>
      </p:sp>
      <p:sp>
        <p:nvSpPr>
          <p:cNvPr id="6" name="TextBox 6"/>
          <p:cNvSpPr txBox="1"/>
          <p:nvPr/>
        </p:nvSpPr>
        <p:spPr>
          <a:xfrm>
            <a:off x="4187586" y="5086350"/>
            <a:ext cx="2876550" cy="2473325"/>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30" normalizeH="0" baseline="0" noProof="0">
                <a:ln>
                  <a:noFill/>
                </a:ln>
                <a:solidFill>
                  <a:srgbClr val="EDF2F4"/>
                </a:solidFill>
                <a:effectLst/>
                <a:uLnTx/>
                <a:uFillTx/>
                <a:latin typeface="Helvetica World"/>
                <a:ea typeface="Helvetica World"/>
                <a:cs typeface="Helvetica World"/>
                <a:sym typeface="Helvetica World"/>
              </a:rPr>
              <a:t>1961'de Unimate, fabrikalarda montaj hatlarında kullanılmaya başlandı ve endüstriyel robot kollarının yaygınlaşmasına öncülük etti.</a:t>
            </a:r>
          </a:p>
        </p:txBody>
      </p:sp>
      <p:sp>
        <p:nvSpPr>
          <p:cNvPr id="7" name="AutoShape 7"/>
          <p:cNvSpPr/>
          <p:nvPr/>
        </p:nvSpPr>
        <p:spPr>
          <a:xfrm>
            <a:off x="992968" y="4410075"/>
            <a:ext cx="17607376" cy="0"/>
          </a:xfrm>
          <a:prstGeom prst="line">
            <a:avLst/>
          </a:prstGeom>
          <a:ln w="19050" cap="flat">
            <a:solidFill>
              <a:srgbClr val="EDF2F4"/>
            </a:solidFill>
            <a:prstDash val="solid"/>
            <a:headEnd type="none" w="sm" len="sm"/>
            <a:tailEnd type="none" w="sm" len="sm"/>
          </a:ln>
        </p:spPr>
      </p:sp>
      <p:grpSp>
        <p:nvGrpSpPr>
          <p:cNvPr id="8" name="Group 8"/>
          <p:cNvGrpSpPr/>
          <p:nvPr/>
        </p:nvGrpSpPr>
        <p:grpSpPr>
          <a:xfrm>
            <a:off x="669118" y="4248150"/>
            <a:ext cx="323850" cy="323850"/>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F2F4"/>
            </a:solidFill>
          </p:spPr>
        </p:sp>
      </p:grpSp>
      <p:grpSp>
        <p:nvGrpSpPr>
          <p:cNvPr id="10" name="Group 10"/>
          <p:cNvGrpSpPr/>
          <p:nvPr/>
        </p:nvGrpSpPr>
        <p:grpSpPr>
          <a:xfrm>
            <a:off x="4187586" y="4248150"/>
            <a:ext cx="323850" cy="323850"/>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F2F4"/>
            </a:solidFill>
          </p:spPr>
        </p:sp>
      </p:grpSp>
      <p:grpSp>
        <p:nvGrpSpPr>
          <p:cNvPr id="12" name="Group 12"/>
          <p:cNvGrpSpPr/>
          <p:nvPr/>
        </p:nvGrpSpPr>
        <p:grpSpPr>
          <a:xfrm>
            <a:off x="7706054" y="4248150"/>
            <a:ext cx="323850" cy="323850"/>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F2F4"/>
            </a:solidFill>
          </p:spPr>
        </p:sp>
      </p:grpSp>
      <p:grpSp>
        <p:nvGrpSpPr>
          <p:cNvPr id="14" name="Group 14"/>
          <p:cNvGrpSpPr/>
          <p:nvPr/>
        </p:nvGrpSpPr>
        <p:grpSpPr>
          <a:xfrm>
            <a:off x="11224522" y="4248150"/>
            <a:ext cx="323850" cy="323850"/>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F2F4"/>
            </a:solidFill>
          </p:spPr>
        </p:sp>
      </p:grpSp>
      <p:grpSp>
        <p:nvGrpSpPr>
          <p:cNvPr id="16" name="Group 16"/>
          <p:cNvGrpSpPr/>
          <p:nvPr/>
        </p:nvGrpSpPr>
        <p:grpSpPr>
          <a:xfrm>
            <a:off x="14742990" y="4248150"/>
            <a:ext cx="323850" cy="323850"/>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F2F4"/>
            </a:solidFill>
          </p:spPr>
        </p:sp>
      </p:grpSp>
      <p:sp>
        <p:nvSpPr>
          <p:cNvPr id="18" name="TextBox 18"/>
          <p:cNvSpPr txBox="1"/>
          <p:nvPr/>
        </p:nvSpPr>
        <p:spPr>
          <a:xfrm>
            <a:off x="7706054" y="3357562"/>
            <a:ext cx="2876550" cy="400050"/>
          </a:xfrm>
          <a:prstGeom prst="rect">
            <a:avLst/>
          </a:prstGeom>
        </p:spPr>
        <p:txBody>
          <a:bodyPr lIns="0" tIns="0" rIns="0" bIns="0" rtlCol="0" anchor="t">
            <a:spAutoFit/>
          </a:bodyPr>
          <a:lstStyle/>
          <a:p>
            <a:pPr marL="0" marR="0" lvl="0" indent="0" algn="l" defTabSz="914400" rtl="0" eaLnBrk="1" fontAlgn="auto" latinLnBrk="0" hangingPunct="1">
              <a:lnSpc>
                <a:spcPts val="2999"/>
              </a:lnSpc>
              <a:spcBef>
                <a:spcPct val="0"/>
              </a:spcBef>
              <a:spcAft>
                <a:spcPts val="0"/>
              </a:spcAft>
              <a:buClrTx/>
              <a:buSzTx/>
              <a:buFontTx/>
              <a:buNone/>
              <a:tabLst/>
              <a:defRPr/>
            </a:pPr>
            <a:r>
              <a:rPr kumimoji="0" lang="en-US" sz="2499" b="1" i="0" u="none" strike="noStrike" kern="1200" cap="none" spc="-37" normalizeH="0" baseline="0" noProof="0">
                <a:ln>
                  <a:noFill/>
                </a:ln>
                <a:solidFill>
                  <a:srgbClr val="EDF2F4"/>
                </a:solidFill>
                <a:effectLst/>
                <a:uLnTx/>
                <a:uFillTx/>
                <a:latin typeface="Helvetica World Bold"/>
                <a:ea typeface="Helvetica World Bold"/>
                <a:cs typeface="Helvetica World Bold"/>
                <a:sym typeface="Helvetica World Bold"/>
              </a:rPr>
              <a:t>1970'ler</a:t>
            </a:r>
          </a:p>
        </p:txBody>
      </p:sp>
      <p:sp>
        <p:nvSpPr>
          <p:cNvPr id="19" name="TextBox 19"/>
          <p:cNvSpPr txBox="1"/>
          <p:nvPr/>
        </p:nvSpPr>
        <p:spPr>
          <a:xfrm>
            <a:off x="11224522" y="3357562"/>
            <a:ext cx="2876550" cy="400050"/>
          </a:xfrm>
          <a:prstGeom prst="rect">
            <a:avLst/>
          </a:prstGeom>
        </p:spPr>
        <p:txBody>
          <a:bodyPr lIns="0" tIns="0" rIns="0" bIns="0" rtlCol="0" anchor="t">
            <a:spAutoFit/>
          </a:bodyPr>
          <a:lstStyle/>
          <a:p>
            <a:pPr marL="0" marR="0" lvl="0" indent="0" algn="l" defTabSz="914400" rtl="0" eaLnBrk="1" fontAlgn="auto" latinLnBrk="0" hangingPunct="1">
              <a:lnSpc>
                <a:spcPts val="2999"/>
              </a:lnSpc>
              <a:spcBef>
                <a:spcPct val="0"/>
              </a:spcBef>
              <a:spcAft>
                <a:spcPts val="0"/>
              </a:spcAft>
              <a:buClrTx/>
              <a:buSzTx/>
              <a:buFontTx/>
              <a:buNone/>
              <a:tabLst/>
              <a:defRPr/>
            </a:pPr>
            <a:r>
              <a:rPr kumimoji="0" lang="en-US" sz="2499" b="1" i="0" u="none" strike="noStrike" kern="1200" cap="none" spc="-37" normalizeH="0" baseline="0" noProof="0">
                <a:ln>
                  <a:noFill/>
                </a:ln>
                <a:solidFill>
                  <a:srgbClr val="EDF2F4"/>
                </a:solidFill>
                <a:effectLst/>
                <a:uLnTx/>
                <a:uFillTx/>
                <a:latin typeface="Helvetica World Bold"/>
                <a:ea typeface="Helvetica World Bold"/>
                <a:cs typeface="Helvetica World Bold"/>
                <a:sym typeface="Helvetica World Bold"/>
              </a:rPr>
              <a:t>1980'ler</a:t>
            </a:r>
          </a:p>
        </p:txBody>
      </p:sp>
      <p:sp>
        <p:nvSpPr>
          <p:cNvPr id="20" name="TextBox 20"/>
          <p:cNvSpPr txBox="1"/>
          <p:nvPr/>
        </p:nvSpPr>
        <p:spPr>
          <a:xfrm>
            <a:off x="14742990" y="3357562"/>
            <a:ext cx="2876550" cy="400050"/>
          </a:xfrm>
          <a:prstGeom prst="rect">
            <a:avLst/>
          </a:prstGeom>
        </p:spPr>
        <p:txBody>
          <a:bodyPr lIns="0" tIns="0" rIns="0" bIns="0" rtlCol="0" anchor="t">
            <a:spAutoFit/>
          </a:bodyPr>
          <a:lstStyle/>
          <a:p>
            <a:pPr marL="0" marR="0" lvl="0" indent="0" algn="l" defTabSz="914400" rtl="0" eaLnBrk="1" fontAlgn="auto" latinLnBrk="0" hangingPunct="1">
              <a:lnSpc>
                <a:spcPts val="2999"/>
              </a:lnSpc>
              <a:spcBef>
                <a:spcPct val="0"/>
              </a:spcBef>
              <a:spcAft>
                <a:spcPts val="0"/>
              </a:spcAft>
              <a:buClrTx/>
              <a:buSzTx/>
              <a:buFontTx/>
              <a:buNone/>
              <a:tabLst/>
              <a:defRPr/>
            </a:pPr>
            <a:r>
              <a:rPr kumimoji="0" lang="en-US" sz="2499" b="1" i="0" u="none" strike="noStrike" kern="1200" cap="none" spc="-37" normalizeH="0" baseline="0" noProof="0">
                <a:ln>
                  <a:noFill/>
                </a:ln>
                <a:solidFill>
                  <a:srgbClr val="EDF2F4"/>
                </a:solidFill>
                <a:effectLst/>
                <a:uLnTx/>
                <a:uFillTx/>
                <a:latin typeface="Helvetica World Bold"/>
                <a:ea typeface="Helvetica World Bold"/>
                <a:cs typeface="Helvetica World Bold"/>
                <a:sym typeface="Helvetica World Bold"/>
              </a:rPr>
              <a:t>Günümüz</a:t>
            </a:r>
          </a:p>
        </p:txBody>
      </p:sp>
      <p:sp>
        <p:nvSpPr>
          <p:cNvPr id="21" name="TextBox 21"/>
          <p:cNvSpPr txBox="1"/>
          <p:nvPr/>
        </p:nvSpPr>
        <p:spPr>
          <a:xfrm>
            <a:off x="7706054" y="5086350"/>
            <a:ext cx="2876550" cy="2473325"/>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30" normalizeH="0" baseline="0" noProof="0">
                <a:ln>
                  <a:noFill/>
                </a:ln>
                <a:solidFill>
                  <a:srgbClr val="EDF2F4"/>
                </a:solidFill>
                <a:effectLst/>
                <a:uLnTx/>
                <a:uFillTx/>
                <a:latin typeface="Helvetica World"/>
                <a:ea typeface="Helvetica World"/>
                <a:cs typeface="Helvetica World"/>
                <a:sym typeface="Helvetica World"/>
              </a:rPr>
              <a:t>1970'ler, robotik kolların hızla endüstride benimsenmesiyle karakterize edildi; bu dönemde birçok firma bu teknolojiyi üretim süreçlerine dahil etti.</a:t>
            </a:r>
          </a:p>
        </p:txBody>
      </p:sp>
      <p:sp>
        <p:nvSpPr>
          <p:cNvPr id="22" name="TextBox 22"/>
          <p:cNvSpPr txBox="1"/>
          <p:nvPr/>
        </p:nvSpPr>
        <p:spPr>
          <a:xfrm>
            <a:off x="11224522" y="5086350"/>
            <a:ext cx="2876550" cy="212090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30" normalizeH="0" baseline="0" noProof="0">
                <a:ln>
                  <a:noFill/>
                </a:ln>
                <a:solidFill>
                  <a:srgbClr val="EDF2F4"/>
                </a:solidFill>
                <a:effectLst/>
                <a:uLnTx/>
                <a:uFillTx/>
                <a:latin typeface="Helvetica World"/>
                <a:ea typeface="Helvetica World"/>
                <a:cs typeface="Helvetica World"/>
                <a:sym typeface="Helvetica World"/>
              </a:rPr>
              <a:t>1980'lerde teknolojik ilerlemeler sayesinde robot kollar daha hassas ve çok yönlü hale geldi, böylece farklı alanlarda kullanılmaya başlandı.</a:t>
            </a:r>
          </a:p>
        </p:txBody>
      </p:sp>
      <p:sp>
        <p:nvSpPr>
          <p:cNvPr id="23" name="TextBox 23"/>
          <p:cNvSpPr txBox="1"/>
          <p:nvPr/>
        </p:nvSpPr>
        <p:spPr>
          <a:xfrm>
            <a:off x="14742990" y="5086350"/>
            <a:ext cx="2876550" cy="212090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30" normalizeH="0" baseline="0" noProof="0">
                <a:ln>
                  <a:noFill/>
                </a:ln>
                <a:solidFill>
                  <a:srgbClr val="EDF2F4"/>
                </a:solidFill>
                <a:effectLst/>
                <a:uLnTx/>
                <a:uFillTx/>
                <a:latin typeface="Helvetica World"/>
                <a:ea typeface="Helvetica World"/>
                <a:cs typeface="Helvetica World"/>
                <a:sym typeface="Helvetica World"/>
              </a:rPr>
              <a:t>Günümüzde, robot kollar yapay zeka ile entegre edilerek daha akıllı ve otonom hale gelmiş, birçok sektörde devrim yaratmıştır.</a:t>
            </a:r>
          </a:p>
        </p:txBody>
      </p:sp>
    </p:spTree>
    <p:extLst>
      <p:ext uri="{BB962C8B-B14F-4D97-AF65-F5344CB8AC3E}">
        <p14:creationId xmlns:p14="http://schemas.microsoft.com/office/powerpoint/2010/main" val="3960525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grpSp>
        <p:nvGrpSpPr>
          <p:cNvPr id="2" name="Group 2"/>
          <p:cNvGrpSpPr/>
          <p:nvPr/>
        </p:nvGrpSpPr>
        <p:grpSpPr>
          <a:xfrm>
            <a:off x="10429875" y="666750"/>
            <a:ext cx="7191375" cy="8058150"/>
            <a:chOff x="0" y="0"/>
            <a:chExt cx="1114132" cy="1248418"/>
          </a:xfrm>
        </p:grpSpPr>
        <p:sp>
          <p:nvSpPr>
            <p:cNvPr id="3" name="Freeform 3"/>
            <p:cNvSpPr/>
            <p:nvPr/>
          </p:nvSpPr>
          <p:spPr>
            <a:xfrm>
              <a:off x="0" y="0"/>
              <a:ext cx="1114132" cy="1248418"/>
            </a:xfrm>
            <a:custGeom>
              <a:avLst/>
              <a:gdLst/>
              <a:ahLst/>
              <a:cxnLst/>
              <a:rect l="l" t="t" r="r" b="b"/>
              <a:pathLst>
                <a:path w="1114132" h="1248418">
                  <a:moveTo>
                    <a:pt x="0" y="0"/>
                  </a:moveTo>
                  <a:lnTo>
                    <a:pt x="1114132" y="0"/>
                  </a:lnTo>
                  <a:lnTo>
                    <a:pt x="1114132" y="1248418"/>
                  </a:lnTo>
                  <a:lnTo>
                    <a:pt x="0" y="1248418"/>
                  </a:lnTo>
                  <a:close/>
                </a:path>
              </a:pathLst>
            </a:custGeom>
            <a:blipFill>
              <a:blip r:embed="rId2"/>
              <a:stretch>
                <a:fillRect t="-66" b="-66"/>
              </a:stretch>
            </a:blipFill>
            <a:ln w="19050" cap="sq">
              <a:solidFill>
                <a:srgbClr val="99885D"/>
              </a:solidFill>
              <a:prstDash val="solid"/>
              <a:miter/>
            </a:ln>
          </p:spPr>
        </p:sp>
      </p:grpSp>
      <p:grpSp>
        <p:nvGrpSpPr>
          <p:cNvPr id="4" name="Group 4"/>
          <p:cNvGrpSpPr/>
          <p:nvPr/>
        </p:nvGrpSpPr>
        <p:grpSpPr>
          <a:xfrm>
            <a:off x="666750" y="666750"/>
            <a:ext cx="8329612" cy="7344383"/>
            <a:chOff x="0" y="0"/>
            <a:chExt cx="11106150" cy="9792510"/>
          </a:xfrm>
        </p:grpSpPr>
        <p:sp>
          <p:nvSpPr>
            <p:cNvPr id="5" name="TextBox 5"/>
            <p:cNvSpPr txBox="1"/>
            <p:nvPr/>
          </p:nvSpPr>
          <p:spPr>
            <a:xfrm>
              <a:off x="0" y="-66675"/>
              <a:ext cx="11099800" cy="1387475"/>
            </a:xfrm>
            <a:prstGeom prst="rect">
              <a:avLst/>
            </a:prstGeom>
          </p:spPr>
          <p:txBody>
            <a:bodyPr lIns="0" tIns="0" rIns="0" bIns="0" rtlCol="0" anchor="t">
              <a:spAutoFit/>
            </a:bodyPr>
            <a:lstStyle/>
            <a:p>
              <a:pPr marL="0" lvl="0" indent="0" algn="l">
                <a:lnSpc>
                  <a:spcPts val="4200"/>
                </a:lnSpc>
              </a:pPr>
              <a:r>
                <a:rPr lang="en-US" sz="3000">
                  <a:solidFill>
                    <a:srgbClr val="FFFFFF"/>
                  </a:solidFill>
                  <a:latin typeface="Raleway"/>
                  <a:ea typeface="Raleway"/>
                  <a:cs typeface="Raleway"/>
                  <a:sym typeface="Raleway"/>
                </a:rPr>
                <a:t>Robot kolların tarihçesi önemli dönüm noktalarını içerir.</a:t>
              </a:r>
            </a:p>
          </p:txBody>
        </p:sp>
        <p:sp>
          <p:nvSpPr>
            <p:cNvPr id="6" name="TextBox 6"/>
            <p:cNvSpPr txBox="1"/>
            <p:nvPr/>
          </p:nvSpPr>
          <p:spPr>
            <a:xfrm>
              <a:off x="6350" y="2463764"/>
              <a:ext cx="11099800" cy="1752600"/>
            </a:xfrm>
            <a:prstGeom prst="rect">
              <a:avLst/>
            </a:prstGeom>
          </p:spPr>
          <p:txBody>
            <a:bodyPr lIns="0" tIns="0" rIns="0" bIns="0" rtlCol="0" anchor="t">
              <a:spAutoFit/>
            </a:bodyPr>
            <a:lstStyle/>
            <a:p>
              <a:pPr marL="0" lvl="0" indent="0" algn="l">
                <a:lnSpc>
                  <a:spcPts val="9900"/>
                </a:lnSpc>
              </a:pPr>
              <a:r>
                <a:rPr lang="en-US" sz="9000">
                  <a:solidFill>
                    <a:srgbClr val="FFFFFF"/>
                  </a:solidFill>
                  <a:latin typeface="Raleway"/>
                  <a:ea typeface="Raleway"/>
                  <a:cs typeface="Raleway"/>
                  <a:sym typeface="Raleway"/>
                </a:rPr>
                <a:t>1961</a:t>
              </a:r>
            </a:p>
          </p:txBody>
        </p:sp>
        <p:sp>
          <p:nvSpPr>
            <p:cNvPr id="7" name="TextBox 7"/>
            <p:cNvSpPr txBox="1"/>
            <p:nvPr/>
          </p:nvSpPr>
          <p:spPr>
            <a:xfrm>
              <a:off x="6350" y="4225889"/>
              <a:ext cx="11099800" cy="676275"/>
            </a:xfrm>
            <a:prstGeom prst="rect">
              <a:avLst/>
            </a:prstGeom>
          </p:spPr>
          <p:txBody>
            <a:bodyPr lIns="0" tIns="0" rIns="0" bIns="0" rtlCol="0" anchor="t">
              <a:spAutoFit/>
            </a:bodyPr>
            <a:lstStyle/>
            <a:p>
              <a:pPr marL="0" lvl="0" indent="0" algn="l">
                <a:lnSpc>
                  <a:spcPts val="4200"/>
                </a:lnSpc>
              </a:pPr>
              <a:r>
                <a:rPr lang="en-US" sz="3000">
                  <a:solidFill>
                    <a:srgbClr val="FFFFFF"/>
                  </a:solidFill>
                  <a:latin typeface="Raleway"/>
                  <a:ea typeface="Raleway"/>
                  <a:cs typeface="Raleway"/>
                  <a:sym typeface="Raleway"/>
                </a:rPr>
                <a:t>Unimate fabrika hattında ilk çalışmaya başladı</a:t>
              </a:r>
            </a:p>
          </p:txBody>
        </p:sp>
        <p:sp>
          <p:nvSpPr>
            <p:cNvPr id="8" name="TextBox 8"/>
            <p:cNvSpPr txBox="1"/>
            <p:nvPr/>
          </p:nvSpPr>
          <p:spPr>
            <a:xfrm>
              <a:off x="6350" y="5940389"/>
              <a:ext cx="11099800" cy="3852122"/>
            </a:xfrm>
            <a:prstGeom prst="rect">
              <a:avLst/>
            </a:prstGeom>
          </p:spPr>
          <p:txBody>
            <a:bodyPr lIns="0" tIns="0" rIns="0" bIns="0" rtlCol="0" anchor="t">
              <a:spAutoFit/>
            </a:bodyPr>
            <a:lstStyle/>
            <a:p>
              <a:pPr marL="0" lvl="0" indent="0" algn="l">
                <a:lnSpc>
                  <a:spcPts val="2860"/>
                </a:lnSpc>
              </a:pPr>
              <a:r>
                <a:rPr lang="en-US" sz="2200">
                  <a:solidFill>
                    <a:srgbClr val="FFFFFF"/>
                  </a:solidFill>
                  <a:latin typeface="Raleway"/>
                  <a:ea typeface="Raleway"/>
                  <a:cs typeface="Raleway"/>
                  <a:sym typeface="Raleway"/>
                </a:rPr>
                <a:t>1961 yılında </a:t>
              </a:r>
              <a:r>
                <a:rPr lang="en-US" sz="2200" b="1">
                  <a:solidFill>
                    <a:srgbClr val="FFFFFF"/>
                  </a:solidFill>
                  <a:latin typeface="Raleway Bold"/>
                  <a:ea typeface="Raleway Bold"/>
                  <a:cs typeface="Raleway Bold"/>
                  <a:sym typeface="Raleway Bold"/>
                </a:rPr>
                <a:t>Unimate</a:t>
              </a:r>
              <a:r>
                <a:rPr lang="en-US" sz="2200">
                  <a:solidFill>
                    <a:srgbClr val="FFFFFF"/>
                  </a:solidFill>
                  <a:latin typeface="Raleway"/>
                  <a:ea typeface="Raleway"/>
                  <a:cs typeface="Raleway"/>
                  <a:sym typeface="Raleway"/>
                </a:rPr>
                <a:t>, endüstri tarihinde bir devrim yaratarak, fabrika hattında çalışan ilk robot kol oldu. Bu yenilikçi teknoloji, üretim süreçlerini hızlandırdı ve insan iş gücünün yerini alarak verimliliği artırdı. Unimate, karmaşık montaj işlemlerini yerine getirerek, robot teknolojisinin evriminde önemli bir kilometre taşı oldu. Günümüzde, bu tür robotlar, pek çok sektörde yaygın olarak kullanılmakta ve endüstriyel otomasyonun temel unsurlarını oluşturmaktadır.</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grpSp>
        <p:nvGrpSpPr>
          <p:cNvPr id="4" name="Group 4"/>
          <p:cNvGrpSpPr/>
          <p:nvPr/>
        </p:nvGrpSpPr>
        <p:grpSpPr>
          <a:xfrm>
            <a:off x="666750" y="666750"/>
            <a:ext cx="8329612" cy="6982433"/>
            <a:chOff x="0" y="0"/>
            <a:chExt cx="11106150" cy="9309910"/>
          </a:xfrm>
        </p:grpSpPr>
        <p:sp>
          <p:nvSpPr>
            <p:cNvPr id="5" name="TextBox 5"/>
            <p:cNvSpPr txBox="1"/>
            <p:nvPr/>
          </p:nvSpPr>
          <p:spPr>
            <a:xfrm>
              <a:off x="0" y="-66675"/>
              <a:ext cx="11099800" cy="1387475"/>
            </a:xfrm>
            <a:prstGeom prst="rect">
              <a:avLst/>
            </a:prstGeom>
          </p:spPr>
          <p:txBody>
            <a:bodyPr lIns="0" tIns="0" rIns="0" bIns="0" rtlCol="0" anchor="t">
              <a:spAutoFit/>
            </a:bodyPr>
            <a:lstStyle/>
            <a:p>
              <a:pPr marL="0" lvl="0" indent="0" algn="l">
                <a:lnSpc>
                  <a:spcPts val="4200"/>
                </a:lnSpc>
              </a:pPr>
              <a:r>
                <a:rPr lang="en-US" sz="3000">
                  <a:solidFill>
                    <a:srgbClr val="FFFFFF"/>
                  </a:solidFill>
                  <a:latin typeface="Raleway"/>
                  <a:ea typeface="Raleway"/>
                  <a:cs typeface="Raleway"/>
                  <a:sym typeface="Raleway"/>
                </a:rPr>
                <a:t>Robot kolların tarihindeki önemli örnekleri keşfedin.</a:t>
              </a:r>
            </a:p>
          </p:txBody>
        </p:sp>
        <p:sp>
          <p:nvSpPr>
            <p:cNvPr id="6" name="TextBox 6"/>
            <p:cNvSpPr txBox="1"/>
            <p:nvPr/>
          </p:nvSpPr>
          <p:spPr>
            <a:xfrm>
              <a:off x="6350" y="2463764"/>
              <a:ext cx="11099800" cy="1752600"/>
            </a:xfrm>
            <a:prstGeom prst="rect">
              <a:avLst/>
            </a:prstGeom>
          </p:spPr>
          <p:txBody>
            <a:bodyPr lIns="0" tIns="0" rIns="0" bIns="0" rtlCol="0" anchor="t">
              <a:spAutoFit/>
            </a:bodyPr>
            <a:lstStyle/>
            <a:p>
              <a:pPr marL="0" lvl="0" indent="0" algn="l">
                <a:lnSpc>
                  <a:spcPts val="9900"/>
                </a:lnSpc>
              </a:pPr>
              <a:r>
                <a:rPr lang="en-US" sz="9000">
                  <a:solidFill>
                    <a:srgbClr val="FFFFFF"/>
                  </a:solidFill>
                  <a:latin typeface="Raleway"/>
                  <a:ea typeface="Raleway"/>
                  <a:cs typeface="Raleway"/>
                  <a:sym typeface="Raleway"/>
                </a:rPr>
                <a:t>Devrim</a:t>
              </a:r>
            </a:p>
          </p:txBody>
        </p:sp>
        <p:sp>
          <p:nvSpPr>
            <p:cNvPr id="7" name="TextBox 7"/>
            <p:cNvSpPr txBox="1"/>
            <p:nvPr/>
          </p:nvSpPr>
          <p:spPr>
            <a:xfrm>
              <a:off x="6350" y="4225889"/>
              <a:ext cx="11099800" cy="676275"/>
            </a:xfrm>
            <a:prstGeom prst="rect">
              <a:avLst/>
            </a:prstGeom>
          </p:spPr>
          <p:txBody>
            <a:bodyPr lIns="0" tIns="0" rIns="0" bIns="0" rtlCol="0" anchor="t">
              <a:spAutoFit/>
            </a:bodyPr>
            <a:lstStyle/>
            <a:p>
              <a:pPr marL="0" lvl="0" indent="0" algn="l">
                <a:lnSpc>
                  <a:spcPts val="4200"/>
                </a:lnSpc>
              </a:pPr>
              <a:r>
                <a:rPr lang="en-US" sz="3000">
                  <a:solidFill>
                    <a:srgbClr val="FFFFFF"/>
                  </a:solidFill>
                  <a:latin typeface="Raleway"/>
                  <a:ea typeface="Raleway"/>
                  <a:cs typeface="Raleway"/>
                  <a:sym typeface="Raleway"/>
                </a:rPr>
                <a:t>Da Vinci robotuyla cerrahide devrim yarattı</a:t>
              </a:r>
            </a:p>
          </p:txBody>
        </p:sp>
        <p:sp>
          <p:nvSpPr>
            <p:cNvPr id="8" name="TextBox 8"/>
            <p:cNvSpPr txBox="1"/>
            <p:nvPr/>
          </p:nvSpPr>
          <p:spPr>
            <a:xfrm>
              <a:off x="6350" y="5940389"/>
              <a:ext cx="11099800" cy="3369522"/>
            </a:xfrm>
            <a:prstGeom prst="rect">
              <a:avLst/>
            </a:prstGeom>
          </p:spPr>
          <p:txBody>
            <a:bodyPr lIns="0" tIns="0" rIns="0" bIns="0" rtlCol="0" anchor="t">
              <a:spAutoFit/>
            </a:bodyPr>
            <a:lstStyle/>
            <a:p>
              <a:pPr marL="0" lvl="0" indent="0" algn="l">
                <a:lnSpc>
                  <a:spcPts val="2860"/>
                </a:lnSpc>
              </a:pPr>
              <a:r>
                <a:rPr lang="en-US" sz="2200">
                  <a:solidFill>
                    <a:srgbClr val="FFFFFF"/>
                  </a:solidFill>
                  <a:latin typeface="Raleway"/>
                  <a:ea typeface="Raleway"/>
                  <a:cs typeface="Raleway"/>
                  <a:sym typeface="Raleway"/>
                </a:rPr>
                <a:t>Da Vinci cerrahi robotu, modern tıbbın </a:t>
              </a:r>
              <a:r>
                <a:rPr lang="en-US" sz="2200" b="1">
                  <a:solidFill>
                    <a:srgbClr val="FFFFFF"/>
                  </a:solidFill>
                  <a:latin typeface="Raleway Bold"/>
                  <a:ea typeface="Raleway Bold"/>
                  <a:cs typeface="Raleway Bold"/>
                  <a:sym typeface="Raleway Bold"/>
                </a:rPr>
                <a:t>yüzde 90'ında</a:t>
              </a:r>
              <a:r>
                <a:rPr lang="en-US" sz="2200">
                  <a:solidFill>
                    <a:srgbClr val="FFFFFF"/>
                  </a:solidFill>
                  <a:latin typeface="Raleway"/>
                  <a:ea typeface="Raleway"/>
                  <a:cs typeface="Raleway"/>
                  <a:sym typeface="Raleway"/>
                </a:rPr>
                <a:t> kullanılan ve cerrahların daha hassas bir şekilde işlem yapmalarını sağlayan bir teknolojidir. Bu robot, minimal invaziv cerrahi prosedürlerde önemli bir rol oynamaktadır ve </a:t>
              </a:r>
              <a:r>
                <a:rPr lang="en-US" sz="2200" b="1">
                  <a:solidFill>
                    <a:srgbClr val="FFFFFF"/>
                  </a:solidFill>
                  <a:latin typeface="Raleway Bold"/>
                  <a:ea typeface="Raleway Bold"/>
                  <a:cs typeface="Raleway Bold"/>
                  <a:sym typeface="Raleway Bold"/>
                </a:rPr>
                <a:t>hastaların iyileşme süresini önemli ölçüde kısaltmaktadır</a:t>
              </a:r>
              <a:r>
                <a:rPr lang="en-US" sz="2200">
                  <a:solidFill>
                    <a:srgbClr val="FFFFFF"/>
                  </a:solidFill>
                  <a:latin typeface="Raleway"/>
                  <a:ea typeface="Raleway"/>
                  <a:cs typeface="Raleway"/>
                  <a:sym typeface="Raleway"/>
                </a:rPr>
                <a:t>. Uzay robot kolları da keşifler ve araştırmalar için kritik öneme sahip, bu da onların çok çeşitli uygulamalara sahip olduğunu gösteriyor.</a:t>
              </a:r>
            </a:p>
          </p:txBody>
        </p:sp>
      </p:grpSp>
      <p:grpSp>
        <p:nvGrpSpPr>
          <p:cNvPr id="14" name="Group 17"/>
          <p:cNvGrpSpPr/>
          <p:nvPr/>
        </p:nvGrpSpPr>
        <p:grpSpPr>
          <a:xfrm>
            <a:off x="10134600" y="1657350"/>
            <a:ext cx="6172200" cy="7964474"/>
            <a:chOff x="0" y="0"/>
            <a:chExt cx="621258" cy="970992"/>
          </a:xfrm>
        </p:grpSpPr>
        <p:sp>
          <p:nvSpPr>
            <p:cNvPr id="15" name="Freeform 18"/>
            <p:cNvSpPr/>
            <p:nvPr/>
          </p:nvSpPr>
          <p:spPr>
            <a:xfrm>
              <a:off x="0" y="0"/>
              <a:ext cx="621258" cy="970992"/>
            </a:xfrm>
            <a:custGeom>
              <a:avLst/>
              <a:gdLst/>
              <a:ahLst/>
              <a:cxnLst/>
              <a:rect l="l" t="t" r="r" b="b"/>
              <a:pathLst>
                <a:path w="621258" h="970992">
                  <a:moveTo>
                    <a:pt x="0" y="0"/>
                  </a:moveTo>
                  <a:lnTo>
                    <a:pt x="621258" y="0"/>
                  </a:lnTo>
                  <a:lnTo>
                    <a:pt x="621258" y="970992"/>
                  </a:lnTo>
                  <a:lnTo>
                    <a:pt x="0" y="970992"/>
                  </a:lnTo>
                  <a:close/>
                </a:path>
              </a:pathLst>
            </a:custGeom>
            <a:blipFill>
              <a:blip r:embed="rId2"/>
              <a:stretch>
                <a:fillRect t="-478" b="-478"/>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grpSp>
        <p:nvGrpSpPr>
          <p:cNvPr id="5" name="Group 5"/>
          <p:cNvGrpSpPr/>
          <p:nvPr/>
        </p:nvGrpSpPr>
        <p:grpSpPr>
          <a:xfrm>
            <a:off x="1800225" y="3764449"/>
            <a:ext cx="4717524" cy="4960451"/>
            <a:chOff x="0" y="0"/>
            <a:chExt cx="1242476" cy="1306456"/>
          </a:xfrm>
        </p:grpSpPr>
        <p:sp>
          <p:nvSpPr>
            <p:cNvPr id="6" name="Freeform 6"/>
            <p:cNvSpPr/>
            <p:nvPr/>
          </p:nvSpPr>
          <p:spPr>
            <a:xfrm>
              <a:off x="0" y="0"/>
              <a:ext cx="1242476" cy="1306456"/>
            </a:xfrm>
            <a:custGeom>
              <a:avLst/>
              <a:gdLst/>
              <a:ahLst/>
              <a:cxnLst/>
              <a:rect l="l" t="t" r="r" b="b"/>
              <a:pathLst>
                <a:path w="1242476" h="1306456">
                  <a:moveTo>
                    <a:pt x="82055" y="0"/>
                  </a:moveTo>
                  <a:lnTo>
                    <a:pt x="1160421" y="0"/>
                  </a:lnTo>
                  <a:cubicBezTo>
                    <a:pt x="1182183" y="0"/>
                    <a:pt x="1203054" y="8645"/>
                    <a:pt x="1218442" y="24033"/>
                  </a:cubicBezTo>
                  <a:cubicBezTo>
                    <a:pt x="1233831" y="39422"/>
                    <a:pt x="1242476" y="60293"/>
                    <a:pt x="1242476" y="82055"/>
                  </a:cubicBezTo>
                  <a:lnTo>
                    <a:pt x="1242476" y="1224401"/>
                  </a:lnTo>
                  <a:cubicBezTo>
                    <a:pt x="1242476" y="1246164"/>
                    <a:pt x="1233831" y="1267035"/>
                    <a:pt x="1218442" y="1282423"/>
                  </a:cubicBezTo>
                  <a:cubicBezTo>
                    <a:pt x="1203054" y="1297811"/>
                    <a:pt x="1182183" y="1306456"/>
                    <a:pt x="1160421" y="1306456"/>
                  </a:cubicBezTo>
                  <a:lnTo>
                    <a:pt x="82055" y="1306456"/>
                  </a:lnTo>
                  <a:cubicBezTo>
                    <a:pt x="60293" y="1306456"/>
                    <a:pt x="39422" y="1297811"/>
                    <a:pt x="24033" y="1282423"/>
                  </a:cubicBezTo>
                  <a:cubicBezTo>
                    <a:pt x="8645" y="1267035"/>
                    <a:pt x="0" y="1246164"/>
                    <a:pt x="0" y="1224401"/>
                  </a:cubicBezTo>
                  <a:lnTo>
                    <a:pt x="0" y="82055"/>
                  </a:lnTo>
                  <a:cubicBezTo>
                    <a:pt x="0" y="60293"/>
                    <a:pt x="8645" y="39422"/>
                    <a:pt x="24033" y="24033"/>
                  </a:cubicBezTo>
                  <a:cubicBezTo>
                    <a:pt x="39422" y="8645"/>
                    <a:pt x="60293" y="0"/>
                    <a:pt x="82055" y="0"/>
                  </a:cubicBezTo>
                  <a:close/>
                </a:path>
              </a:pathLst>
            </a:custGeom>
            <a:solidFill>
              <a:srgbClr val="000000">
                <a:alpha val="0"/>
              </a:srgbClr>
            </a:solidFill>
            <a:ln w="38100" cap="rnd">
              <a:solidFill>
                <a:srgbClr val="000000"/>
              </a:solidFill>
              <a:prstDash val="solid"/>
              <a:round/>
            </a:ln>
          </p:spPr>
        </p:sp>
        <p:sp>
          <p:nvSpPr>
            <p:cNvPr id="7" name="TextBox 7"/>
            <p:cNvSpPr txBox="1"/>
            <p:nvPr/>
          </p:nvSpPr>
          <p:spPr>
            <a:xfrm>
              <a:off x="0" y="-66675"/>
              <a:ext cx="1242476" cy="1373131"/>
            </a:xfrm>
            <a:prstGeom prst="rect">
              <a:avLst/>
            </a:prstGeom>
          </p:spPr>
          <p:txBody>
            <a:bodyPr lIns="127000" tIns="127000" rIns="127000" bIns="127000" rtlCol="0" anchor="ctr"/>
            <a:lstStyle/>
            <a:p>
              <a:pPr marL="0" lvl="0" indent="0" algn="ctr">
                <a:lnSpc>
                  <a:spcPts val="3120"/>
                </a:lnSpc>
                <a:spcBef>
                  <a:spcPct val="0"/>
                </a:spcBef>
              </a:pPr>
              <a:endParaRPr/>
            </a:p>
          </p:txBody>
        </p:sp>
      </p:grpSp>
      <p:grpSp>
        <p:nvGrpSpPr>
          <p:cNvPr id="8" name="Group 8"/>
          <p:cNvGrpSpPr/>
          <p:nvPr/>
        </p:nvGrpSpPr>
        <p:grpSpPr>
          <a:xfrm>
            <a:off x="6785238" y="3764449"/>
            <a:ext cx="4717524" cy="4960451"/>
            <a:chOff x="0" y="0"/>
            <a:chExt cx="1242476" cy="1306456"/>
          </a:xfrm>
        </p:grpSpPr>
        <p:sp>
          <p:nvSpPr>
            <p:cNvPr id="9" name="Freeform 9"/>
            <p:cNvSpPr/>
            <p:nvPr/>
          </p:nvSpPr>
          <p:spPr>
            <a:xfrm>
              <a:off x="0" y="0"/>
              <a:ext cx="1242476" cy="1306456"/>
            </a:xfrm>
            <a:custGeom>
              <a:avLst/>
              <a:gdLst/>
              <a:ahLst/>
              <a:cxnLst/>
              <a:rect l="l" t="t" r="r" b="b"/>
              <a:pathLst>
                <a:path w="1242476" h="1306456">
                  <a:moveTo>
                    <a:pt x="82055" y="0"/>
                  </a:moveTo>
                  <a:lnTo>
                    <a:pt x="1160421" y="0"/>
                  </a:lnTo>
                  <a:cubicBezTo>
                    <a:pt x="1182183" y="0"/>
                    <a:pt x="1203054" y="8645"/>
                    <a:pt x="1218442" y="24033"/>
                  </a:cubicBezTo>
                  <a:cubicBezTo>
                    <a:pt x="1233831" y="39422"/>
                    <a:pt x="1242476" y="60293"/>
                    <a:pt x="1242476" y="82055"/>
                  </a:cubicBezTo>
                  <a:lnTo>
                    <a:pt x="1242476" y="1224401"/>
                  </a:lnTo>
                  <a:cubicBezTo>
                    <a:pt x="1242476" y="1246164"/>
                    <a:pt x="1233831" y="1267035"/>
                    <a:pt x="1218442" y="1282423"/>
                  </a:cubicBezTo>
                  <a:cubicBezTo>
                    <a:pt x="1203054" y="1297811"/>
                    <a:pt x="1182183" y="1306456"/>
                    <a:pt x="1160421" y="1306456"/>
                  </a:cubicBezTo>
                  <a:lnTo>
                    <a:pt x="82055" y="1306456"/>
                  </a:lnTo>
                  <a:cubicBezTo>
                    <a:pt x="60293" y="1306456"/>
                    <a:pt x="39422" y="1297811"/>
                    <a:pt x="24033" y="1282423"/>
                  </a:cubicBezTo>
                  <a:cubicBezTo>
                    <a:pt x="8645" y="1267035"/>
                    <a:pt x="0" y="1246164"/>
                    <a:pt x="0" y="1224401"/>
                  </a:cubicBezTo>
                  <a:lnTo>
                    <a:pt x="0" y="82055"/>
                  </a:lnTo>
                  <a:cubicBezTo>
                    <a:pt x="0" y="60293"/>
                    <a:pt x="8645" y="39422"/>
                    <a:pt x="24033" y="24033"/>
                  </a:cubicBezTo>
                  <a:cubicBezTo>
                    <a:pt x="39422" y="8645"/>
                    <a:pt x="60293" y="0"/>
                    <a:pt x="82055" y="0"/>
                  </a:cubicBezTo>
                  <a:close/>
                </a:path>
              </a:pathLst>
            </a:custGeom>
            <a:solidFill>
              <a:srgbClr val="000000">
                <a:alpha val="0"/>
              </a:srgbClr>
            </a:solidFill>
            <a:ln w="38100" cap="rnd">
              <a:solidFill>
                <a:srgbClr val="000000"/>
              </a:solidFill>
              <a:prstDash val="solid"/>
              <a:round/>
            </a:ln>
          </p:spPr>
        </p:sp>
        <p:sp>
          <p:nvSpPr>
            <p:cNvPr id="10" name="TextBox 10"/>
            <p:cNvSpPr txBox="1"/>
            <p:nvPr/>
          </p:nvSpPr>
          <p:spPr>
            <a:xfrm>
              <a:off x="0" y="-66675"/>
              <a:ext cx="1242476" cy="1373131"/>
            </a:xfrm>
            <a:prstGeom prst="rect">
              <a:avLst/>
            </a:prstGeom>
          </p:spPr>
          <p:txBody>
            <a:bodyPr lIns="127000" tIns="127000" rIns="127000" bIns="127000" rtlCol="0" anchor="ctr"/>
            <a:lstStyle/>
            <a:p>
              <a:pPr marL="0" lvl="0" indent="0" algn="ctr">
                <a:lnSpc>
                  <a:spcPts val="3120"/>
                </a:lnSpc>
                <a:spcBef>
                  <a:spcPct val="0"/>
                </a:spcBef>
              </a:pPr>
              <a:endParaRPr/>
            </a:p>
          </p:txBody>
        </p:sp>
      </p:grpSp>
      <p:grpSp>
        <p:nvGrpSpPr>
          <p:cNvPr id="11" name="Group 11"/>
          <p:cNvGrpSpPr/>
          <p:nvPr/>
        </p:nvGrpSpPr>
        <p:grpSpPr>
          <a:xfrm>
            <a:off x="11770251" y="3764449"/>
            <a:ext cx="4717524" cy="4960451"/>
            <a:chOff x="0" y="0"/>
            <a:chExt cx="1242476" cy="1306456"/>
          </a:xfrm>
        </p:grpSpPr>
        <p:sp>
          <p:nvSpPr>
            <p:cNvPr id="12" name="Freeform 12"/>
            <p:cNvSpPr/>
            <p:nvPr/>
          </p:nvSpPr>
          <p:spPr>
            <a:xfrm>
              <a:off x="0" y="0"/>
              <a:ext cx="1242476" cy="1306456"/>
            </a:xfrm>
            <a:custGeom>
              <a:avLst/>
              <a:gdLst/>
              <a:ahLst/>
              <a:cxnLst/>
              <a:rect l="l" t="t" r="r" b="b"/>
              <a:pathLst>
                <a:path w="1242476" h="1306456">
                  <a:moveTo>
                    <a:pt x="82055" y="0"/>
                  </a:moveTo>
                  <a:lnTo>
                    <a:pt x="1160421" y="0"/>
                  </a:lnTo>
                  <a:cubicBezTo>
                    <a:pt x="1182183" y="0"/>
                    <a:pt x="1203054" y="8645"/>
                    <a:pt x="1218442" y="24033"/>
                  </a:cubicBezTo>
                  <a:cubicBezTo>
                    <a:pt x="1233831" y="39422"/>
                    <a:pt x="1242476" y="60293"/>
                    <a:pt x="1242476" y="82055"/>
                  </a:cubicBezTo>
                  <a:lnTo>
                    <a:pt x="1242476" y="1224401"/>
                  </a:lnTo>
                  <a:cubicBezTo>
                    <a:pt x="1242476" y="1246164"/>
                    <a:pt x="1233831" y="1267035"/>
                    <a:pt x="1218442" y="1282423"/>
                  </a:cubicBezTo>
                  <a:cubicBezTo>
                    <a:pt x="1203054" y="1297811"/>
                    <a:pt x="1182183" y="1306456"/>
                    <a:pt x="1160421" y="1306456"/>
                  </a:cubicBezTo>
                  <a:lnTo>
                    <a:pt x="82055" y="1306456"/>
                  </a:lnTo>
                  <a:cubicBezTo>
                    <a:pt x="60293" y="1306456"/>
                    <a:pt x="39422" y="1297811"/>
                    <a:pt x="24033" y="1282423"/>
                  </a:cubicBezTo>
                  <a:cubicBezTo>
                    <a:pt x="8645" y="1267035"/>
                    <a:pt x="0" y="1246164"/>
                    <a:pt x="0" y="1224401"/>
                  </a:cubicBezTo>
                  <a:lnTo>
                    <a:pt x="0" y="82055"/>
                  </a:lnTo>
                  <a:cubicBezTo>
                    <a:pt x="0" y="60293"/>
                    <a:pt x="8645" y="39422"/>
                    <a:pt x="24033" y="24033"/>
                  </a:cubicBezTo>
                  <a:cubicBezTo>
                    <a:pt x="39422" y="8645"/>
                    <a:pt x="60293" y="0"/>
                    <a:pt x="82055" y="0"/>
                  </a:cubicBezTo>
                  <a:close/>
                </a:path>
              </a:pathLst>
            </a:custGeom>
            <a:solidFill>
              <a:srgbClr val="000000">
                <a:alpha val="0"/>
              </a:srgbClr>
            </a:solidFill>
            <a:ln w="38100" cap="rnd">
              <a:solidFill>
                <a:srgbClr val="000000"/>
              </a:solidFill>
              <a:prstDash val="solid"/>
              <a:round/>
            </a:ln>
          </p:spPr>
        </p:sp>
        <p:sp>
          <p:nvSpPr>
            <p:cNvPr id="13" name="TextBox 13"/>
            <p:cNvSpPr txBox="1"/>
            <p:nvPr/>
          </p:nvSpPr>
          <p:spPr>
            <a:xfrm>
              <a:off x="0" y="-66675"/>
              <a:ext cx="1242476" cy="1373131"/>
            </a:xfrm>
            <a:prstGeom prst="rect">
              <a:avLst/>
            </a:prstGeom>
          </p:spPr>
          <p:txBody>
            <a:bodyPr lIns="127000" tIns="127000" rIns="127000" bIns="127000" rtlCol="0" anchor="ctr"/>
            <a:lstStyle/>
            <a:p>
              <a:pPr marL="0" lvl="0" indent="0" algn="ctr">
                <a:lnSpc>
                  <a:spcPts val="3120"/>
                </a:lnSpc>
                <a:spcBef>
                  <a:spcPct val="0"/>
                </a:spcBef>
              </a:pPr>
              <a:endParaRPr/>
            </a:p>
          </p:txBody>
        </p:sp>
      </p:grpSp>
      <p:sp>
        <p:nvSpPr>
          <p:cNvPr id="14" name="TextBox 14"/>
          <p:cNvSpPr txBox="1"/>
          <p:nvPr/>
        </p:nvSpPr>
        <p:spPr>
          <a:xfrm>
            <a:off x="2105025" y="1504950"/>
            <a:ext cx="14077950" cy="1695450"/>
          </a:xfrm>
          <a:prstGeom prst="rect">
            <a:avLst/>
          </a:prstGeom>
        </p:spPr>
        <p:txBody>
          <a:bodyPr lIns="0" tIns="0" rIns="0" bIns="0" rtlCol="0" anchor="t">
            <a:spAutoFit/>
          </a:bodyPr>
          <a:lstStyle/>
          <a:p>
            <a:pPr marL="0" lvl="0" indent="0" algn="ctr">
              <a:lnSpc>
                <a:spcPts val="6480"/>
              </a:lnSpc>
            </a:pPr>
            <a:r>
              <a:rPr lang="en-US" sz="5400" b="1" spc="-135">
                <a:solidFill>
                  <a:srgbClr val="FFFFFF"/>
                </a:solidFill>
                <a:latin typeface="Gatwick Ultra-Bold"/>
                <a:ea typeface="Gatwick Ultra-Bold"/>
                <a:cs typeface="Gatwick Ultra-Bold"/>
                <a:sym typeface="Gatwick Ultra-Bold"/>
              </a:rPr>
              <a:t>Robot Kolların Temel Bileşenleri ve Yapısı</a:t>
            </a:r>
          </a:p>
        </p:txBody>
      </p:sp>
      <p:grpSp>
        <p:nvGrpSpPr>
          <p:cNvPr id="15" name="Group 15"/>
          <p:cNvGrpSpPr/>
          <p:nvPr/>
        </p:nvGrpSpPr>
        <p:grpSpPr>
          <a:xfrm>
            <a:off x="2178450" y="4248150"/>
            <a:ext cx="3961075" cy="3148938"/>
            <a:chOff x="0" y="0"/>
            <a:chExt cx="5281434" cy="4198584"/>
          </a:xfrm>
        </p:grpSpPr>
        <p:sp>
          <p:nvSpPr>
            <p:cNvPr id="16" name="TextBox 16"/>
            <p:cNvSpPr txBox="1"/>
            <p:nvPr/>
          </p:nvSpPr>
          <p:spPr>
            <a:xfrm>
              <a:off x="0" y="527649"/>
              <a:ext cx="5281434" cy="3670935"/>
            </a:xfrm>
            <a:prstGeom prst="rect">
              <a:avLst/>
            </a:prstGeom>
          </p:spPr>
          <p:txBody>
            <a:bodyPr lIns="0" tIns="0" rIns="0" bIns="0" rtlCol="0" anchor="t">
              <a:spAutoFit/>
            </a:bodyPr>
            <a:lstStyle/>
            <a:p>
              <a:pPr marL="0" lvl="0" indent="0" algn="ctr">
                <a:lnSpc>
                  <a:spcPts val="3120"/>
                </a:lnSpc>
              </a:pPr>
              <a:r>
                <a:rPr lang="en-US" sz="2400">
                  <a:solidFill>
                    <a:srgbClr val="CDD2D4"/>
                  </a:solidFill>
                  <a:latin typeface="Codec Pro"/>
                  <a:ea typeface="Codec Pro"/>
                  <a:cs typeface="Codec Pro"/>
                  <a:sym typeface="Codec Pro"/>
                </a:rPr>
                <a:t>Robot kollar, motorlar, sensörler ve kontrol sistemleri gibi </a:t>
              </a:r>
              <a:r>
                <a:rPr lang="en-US" sz="2400" b="1">
                  <a:solidFill>
                    <a:srgbClr val="CDD2D4"/>
                  </a:solidFill>
                  <a:latin typeface="Codec Pro Bold"/>
                  <a:ea typeface="Codec Pro Bold"/>
                  <a:cs typeface="Codec Pro Bold"/>
                  <a:sym typeface="Codec Pro Bold"/>
                </a:rPr>
                <a:t>temel bileşenler</a:t>
              </a:r>
              <a:r>
                <a:rPr lang="en-US" sz="2400">
                  <a:solidFill>
                    <a:srgbClr val="CDD2D4"/>
                  </a:solidFill>
                  <a:latin typeface="Codec Pro"/>
                  <a:ea typeface="Codec Pro"/>
                  <a:cs typeface="Codec Pro"/>
                  <a:sym typeface="Codec Pro"/>
                </a:rPr>
                <a:t> ile çalışarak hareket ve görev yapabilme yeteneğine sahiptir.</a:t>
              </a:r>
            </a:p>
          </p:txBody>
        </p:sp>
        <p:sp>
          <p:nvSpPr>
            <p:cNvPr id="17" name="TextBox 17"/>
            <p:cNvSpPr txBox="1"/>
            <p:nvPr/>
          </p:nvSpPr>
          <p:spPr>
            <a:xfrm>
              <a:off x="0" y="-66675"/>
              <a:ext cx="5281434" cy="559435"/>
            </a:xfrm>
            <a:prstGeom prst="rect">
              <a:avLst/>
            </a:prstGeom>
          </p:spPr>
          <p:txBody>
            <a:bodyPr lIns="0" tIns="0" rIns="0" bIns="0" rtlCol="0" anchor="t">
              <a:spAutoFit/>
            </a:bodyPr>
            <a:lstStyle/>
            <a:p>
              <a:pPr marL="0" lvl="0" indent="0" algn="ctr">
                <a:lnSpc>
                  <a:spcPts val="3120"/>
                </a:lnSpc>
              </a:pPr>
              <a:r>
                <a:rPr lang="en-US" sz="2400" b="1">
                  <a:solidFill>
                    <a:srgbClr val="FFFFFF"/>
                  </a:solidFill>
                  <a:latin typeface="Codec Pro Ultra-Bold"/>
                  <a:ea typeface="Codec Pro Ultra-Bold"/>
                  <a:cs typeface="Codec Pro Ultra-Bold"/>
                  <a:sym typeface="Codec Pro Ultra-Bold"/>
                </a:rPr>
                <a:t>Temel Bileşenler</a:t>
              </a:r>
            </a:p>
          </p:txBody>
        </p:sp>
      </p:grpSp>
      <p:grpSp>
        <p:nvGrpSpPr>
          <p:cNvPr id="18" name="Group 18"/>
          <p:cNvGrpSpPr/>
          <p:nvPr/>
        </p:nvGrpSpPr>
        <p:grpSpPr>
          <a:xfrm>
            <a:off x="7163462" y="4248150"/>
            <a:ext cx="3961075" cy="2758440"/>
            <a:chOff x="0" y="0"/>
            <a:chExt cx="5281434" cy="3677920"/>
          </a:xfrm>
        </p:grpSpPr>
        <p:sp>
          <p:nvSpPr>
            <p:cNvPr id="19" name="TextBox 19"/>
            <p:cNvSpPr txBox="1"/>
            <p:nvPr/>
          </p:nvSpPr>
          <p:spPr>
            <a:xfrm>
              <a:off x="0" y="527685"/>
              <a:ext cx="5281434" cy="3150235"/>
            </a:xfrm>
            <a:prstGeom prst="rect">
              <a:avLst/>
            </a:prstGeom>
          </p:spPr>
          <p:txBody>
            <a:bodyPr lIns="0" tIns="0" rIns="0" bIns="0" rtlCol="0" anchor="t">
              <a:spAutoFit/>
            </a:bodyPr>
            <a:lstStyle/>
            <a:p>
              <a:pPr marL="0" lvl="0" indent="0" algn="ctr">
                <a:lnSpc>
                  <a:spcPts val="3120"/>
                </a:lnSpc>
              </a:pPr>
              <a:r>
                <a:rPr lang="en-US" sz="2400">
                  <a:solidFill>
                    <a:srgbClr val="CDD2D4"/>
                  </a:solidFill>
                  <a:latin typeface="Codec Pro"/>
                  <a:ea typeface="Codec Pro"/>
                  <a:cs typeface="Codec Pro"/>
                  <a:sym typeface="Codec Pro"/>
                </a:rPr>
                <a:t>Robot kollar, genellikle çelik veya alüminyum gibi dayanıklı malzemelerden üretilir ve </a:t>
              </a:r>
              <a:r>
                <a:rPr lang="en-US" sz="2400" b="1">
                  <a:solidFill>
                    <a:srgbClr val="CDD2D4"/>
                  </a:solidFill>
                  <a:latin typeface="Codec Pro Bold"/>
                  <a:ea typeface="Codec Pro Bold"/>
                  <a:cs typeface="Codec Pro Bold"/>
                  <a:sym typeface="Codec Pro Bold"/>
                </a:rPr>
                <a:t>gelişmiş mekanik tasarımlar</a:t>
              </a:r>
              <a:r>
                <a:rPr lang="en-US" sz="2400">
                  <a:solidFill>
                    <a:srgbClr val="CDD2D4"/>
                  </a:solidFill>
                  <a:latin typeface="Codec Pro"/>
                  <a:ea typeface="Codec Pro"/>
                  <a:cs typeface="Codec Pro"/>
                  <a:sym typeface="Codec Pro"/>
                </a:rPr>
                <a:t> ile hareket kabiliyetlerini artırır.</a:t>
              </a:r>
            </a:p>
          </p:txBody>
        </p:sp>
        <p:sp>
          <p:nvSpPr>
            <p:cNvPr id="20" name="TextBox 20"/>
            <p:cNvSpPr txBox="1"/>
            <p:nvPr/>
          </p:nvSpPr>
          <p:spPr>
            <a:xfrm>
              <a:off x="0" y="-66675"/>
              <a:ext cx="5281434" cy="559435"/>
            </a:xfrm>
            <a:prstGeom prst="rect">
              <a:avLst/>
            </a:prstGeom>
          </p:spPr>
          <p:txBody>
            <a:bodyPr lIns="0" tIns="0" rIns="0" bIns="0" rtlCol="0" anchor="t">
              <a:spAutoFit/>
            </a:bodyPr>
            <a:lstStyle/>
            <a:p>
              <a:pPr marL="0" lvl="0" indent="0" algn="ctr">
                <a:lnSpc>
                  <a:spcPts val="3120"/>
                </a:lnSpc>
              </a:pPr>
              <a:r>
                <a:rPr lang="en-US" sz="2400" b="1">
                  <a:solidFill>
                    <a:srgbClr val="FFFFFF"/>
                  </a:solidFill>
                  <a:latin typeface="Codec Pro Ultra-Bold"/>
                  <a:ea typeface="Codec Pro Ultra-Bold"/>
                  <a:cs typeface="Codec Pro Ultra-Bold"/>
                  <a:sym typeface="Codec Pro Ultra-Bold"/>
                </a:rPr>
                <a:t>Mekanik Yapı</a:t>
              </a:r>
            </a:p>
          </p:txBody>
        </p:sp>
      </p:grpSp>
      <p:grpSp>
        <p:nvGrpSpPr>
          <p:cNvPr id="21" name="Group 21"/>
          <p:cNvGrpSpPr/>
          <p:nvPr/>
        </p:nvGrpSpPr>
        <p:grpSpPr>
          <a:xfrm>
            <a:off x="12148475" y="4248150"/>
            <a:ext cx="3961075" cy="2758440"/>
            <a:chOff x="0" y="0"/>
            <a:chExt cx="5281434" cy="3677920"/>
          </a:xfrm>
        </p:grpSpPr>
        <p:sp>
          <p:nvSpPr>
            <p:cNvPr id="22" name="TextBox 22"/>
            <p:cNvSpPr txBox="1"/>
            <p:nvPr/>
          </p:nvSpPr>
          <p:spPr>
            <a:xfrm>
              <a:off x="0" y="527685"/>
              <a:ext cx="5281434" cy="3150235"/>
            </a:xfrm>
            <a:prstGeom prst="rect">
              <a:avLst/>
            </a:prstGeom>
          </p:spPr>
          <p:txBody>
            <a:bodyPr lIns="0" tIns="0" rIns="0" bIns="0" rtlCol="0" anchor="t">
              <a:spAutoFit/>
            </a:bodyPr>
            <a:lstStyle/>
            <a:p>
              <a:pPr marL="0" lvl="0" indent="0" algn="ctr">
                <a:lnSpc>
                  <a:spcPts val="3120"/>
                </a:lnSpc>
              </a:pPr>
              <a:r>
                <a:rPr lang="en-US" sz="2400">
                  <a:solidFill>
                    <a:srgbClr val="CDD2D4"/>
                  </a:solidFill>
                  <a:latin typeface="Codec Pro"/>
                  <a:ea typeface="Codec Pro"/>
                  <a:cs typeface="Codec Pro"/>
                  <a:sym typeface="Codec Pro"/>
                </a:rPr>
                <a:t>Robotik kollar, çok çeşitli hareket kabiliyetlerine sahip olup, </a:t>
              </a:r>
              <a:r>
                <a:rPr lang="en-US" sz="2400" b="1">
                  <a:solidFill>
                    <a:srgbClr val="CDD2D4"/>
                  </a:solidFill>
                  <a:latin typeface="Codec Pro Bold"/>
                  <a:ea typeface="Codec Pro Bold"/>
                  <a:cs typeface="Codec Pro Bold"/>
                  <a:sym typeface="Codec Pro Bold"/>
                </a:rPr>
                <a:t>birçok endüstriyel uygulama</a:t>
              </a:r>
              <a:r>
                <a:rPr lang="en-US" sz="2400">
                  <a:solidFill>
                    <a:srgbClr val="CDD2D4"/>
                  </a:solidFill>
                  <a:latin typeface="Codec Pro"/>
                  <a:ea typeface="Codec Pro"/>
                  <a:cs typeface="Codec Pro"/>
                  <a:sym typeface="Codec Pro"/>
                </a:rPr>
                <a:t> için özelleştirilebilir ve programlanabilir.</a:t>
              </a:r>
            </a:p>
          </p:txBody>
        </p:sp>
        <p:sp>
          <p:nvSpPr>
            <p:cNvPr id="23" name="TextBox 23"/>
            <p:cNvSpPr txBox="1"/>
            <p:nvPr/>
          </p:nvSpPr>
          <p:spPr>
            <a:xfrm>
              <a:off x="0" y="-66675"/>
              <a:ext cx="5281434" cy="559435"/>
            </a:xfrm>
            <a:prstGeom prst="rect">
              <a:avLst/>
            </a:prstGeom>
          </p:spPr>
          <p:txBody>
            <a:bodyPr lIns="0" tIns="0" rIns="0" bIns="0" rtlCol="0" anchor="t">
              <a:spAutoFit/>
            </a:bodyPr>
            <a:lstStyle/>
            <a:p>
              <a:pPr marL="0" lvl="0" indent="0" algn="ctr">
                <a:lnSpc>
                  <a:spcPts val="3120"/>
                </a:lnSpc>
              </a:pPr>
              <a:r>
                <a:rPr lang="en-US" sz="2400" b="1">
                  <a:solidFill>
                    <a:srgbClr val="FFFFFF"/>
                  </a:solidFill>
                  <a:latin typeface="Codec Pro Ultra-Bold"/>
                  <a:ea typeface="Codec Pro Ultra-Bold"/>
                  <a:cs typeface="Codec Pro Ultra-Bold"/>
                  <a:sym typeface="Codec Pro Ultra-Bold"/>
                </a:rPr>
                <a:t>Hareket Kabiliyetleri</a:t>
              </a:r>
            </a:p>
          </p:txBody>
        </p:sp>
      </p:grpSp>
    </p:spTree>
    <p:extLst>
      <p:ext uri="{BB962C8B-B14F-4D97-AF65-F5344CB8AC3E}">
        <p14:creationId xmlns:p14="http://schemas.microsoft.com/office/powerpoint/2010/main" val="2145726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grpSp>
        <p:nvGrpSpPr>
          <p:cNvPr id="2" name="Group 2"/>
          <p:cNvGrpSpPr/>
          <p:nvPr/>
        </p:nvGrpSpPr>
        <p:grpSpPr>
          <a:xfrm>
            <a:off x="666750" y="3352800"/>
            <a:ext cx="4010025" cy="6267450"/>
            <a:chOff x="0" y="0"/>
            <a:chExt cx="1056138" cy="1650686"/>
          </a:xfrm>
        </p:grpSpPr>
        <p:sp>
          <p:nvSpPr>
            <p:cNvPr id="3" name="Freeform 3"/>
            <p:cNvSpPr/>
            <p:nvPr/>
          </p:nvSpPr>
          <p:spPr>
            <a:xfrm>
              <a:off x="0" y="0"/>
              <a:ext cx="1056138" cy="1650686"/>
            </a:xfrm>
            <a:custGeom>
              <a:avLst/>
              <a:gdLst/>
              <a:ahLst/>
              <a:cxnLst/>
              <a:rect l="l" t="t" r="r" b="b"/>
              <a:pathLst>
                <a:path w="1056138" h="1650686">
                  <a:moveTo>
                    <a:pt x="48266" y="0"/>
                  </a:moveTo>
                  <a:lnTo>
                    <a:pt x="1007872" y="0"/>
                  </a:lnTo>
                  <a:cubicBezTo>
                    <a:pt x="1034529" y="0"/>
                    <a:pt x="1056138" y="21609"/>
                    <a:pt x="1056138" y="48266"/>
                  </a:cubicBezTo>
                  <a:lnTo>
                    <a:pt x="1056138" y="1602420"/>
                  </a:lnTo>
                  <a:cubicBezTo>
                    <a:pt x="1056138" y="1615221"/>
                    <a:pt x="1051053" y="1627498"/>
                    <a:pt x="1042001" y="1636550"/>
                  </a:cubicBezTo>
                  <a:cubicBezTo>
                    <a:pt x="1032950" y="1645601"/>
                    <a:pt x="1020673" y="1650686"/>
                    <a:pt x="1007872" y="1650686"/>
                  </a:cubicBezTo>
                  <a:lnTo>
                    <a:pt x="48266" y="1650686"/>
                  </a:lnTo>
                  <a:cubicBezTo>
                    <a:pt x="21609" y="1650686"/>
                    <a:pt x="0" y="1629077"/>
                    <a:pt x="0" y="1602420"/>
                  </a:cubicBezTo>
                  <a:lnTo>
                    <a:pt x="0" y="48266"/>
                  </a:lnTo>
                  <a:cubicBezTo>
                    <a:pt x="0" y="21609"/>
                    <a:pt x="21609" y="0"/>
                    <a:pt x="48266" y="0"/>
                  </a:cubicBezTo>
                  <a:close/>
                </a:path>
              </a:pathLst>
            </a:custGeom>
            <a:solidFill>
              <a:srgbClr val="F3F3F3"/>
            </a:solidFill>
            <a:ln cap="rnd">
              <a:noFill/>
              <a:prstDash val="solid"/>
              <a:round/>
            </a:ln>
          </p:spPr>
        </p:sp>
        <p:sp>
          <p:nvSpPr>
            <p:cNvPr id="4" name="TextBox 4"/>
            <p:cNvSpPr txBox="1"/>
            <p:nvPr/>
          </p:nvSpPr>
          <p:spPr>
            <a:xfrm>
              <a:off x="0" y="-9525"/>
              <a:ext cx="1056138" cy="1660211"/>
            </a:xfrm>
            <a:prstGeom prst="rect">
              <a:avLst/>
            </a:prstGeom>
          </p:spPr>
          <p:txBody>
            <a:bodyPr lIns="50800" tIns="50800" rIns="50800" bIns="50800" rtlCol="0" anchor="ctr"/>
            <a:lstStyle/>
            <a:p>
              <a:pPr marL="0" lvl="0" indent="0" algn="ctr">
                <a:lnSpc>
                  <a:spcPts val="2524"/>
                </a:lnSpc>
                <a:spcBef>
                  <a:spcPct val="0"/>
                </a:spcBef>
              </a:pPr>
              <a:endParaRPr/>
            </a:p>
          </p:txBody>
        </p:sp>
      </p:grpSp>
      <p:grpSp>
        <p:nvGrpSpPr>
          <p:cNvPr id="5" name="Group 5"/>
          <p:cNvGrpSpPr/>
          <p:nvPr/>
        </p:nvGrpSpPr>
        <p:grpSpPr>
          <a:xfrm>
            <a:off x="4981575" y="3352800"/>
            <a:ext cx="4010025" cy="6267450"/>
            <a:chOff x="0" y="0"/>
            <a:chExt cx="1056138" cy="1650686"/>
          </a:xfrm>
        </p:grpSpPr>
        <p:sp>
          <p:nvSpPr>
            <p:cNvPr id="6" name="Freeform 6"/>
            <p:cNvSpPr/>
            <p:nvPr/>
          </p:nvSpPr>
          <p:spPr>
            <a:xfrm>
              <a:off x="0" y="0"/>
              <a:ext cx="1056138" cy="1650686"/>
            </a:xfrm>
            <a:custGeom>
              <a:avLst/>
              <a:gdLst/>
              <a:ahLst/>
              <a:cxnLst/>
              <a:rect l="l" t="t" r="r" b="b"/>
              <a:pathLst>
                <a:path w="1056138" h="1650686">
                  <a:moveTo>
                    <a:pt x="48266" y="0"/>
                  </a:moveTo>
                  <a:lnTo>
                    <a:pt x="1007872" y="0"/>
                  </a:lnTo>
                  <a:cubicBezTo>
                    <a:pt x="1034529" y="0"/>
                    <a:pt x="1056138" y="21609"/>
                    <a:pt x="1056138" y="48266"/>
                  </a:cubicBezTo>
                  <a:lnTo>
                    <a:pt x="1056138" y="1602420"/>
                  </a:lnTo>
                  <a:cubicBezTo>
                    <a:pt x="1056138" y="1615221"/>
                    <a:pt x="1051053" y="1627498"/>
                    <a:pt x="1042001" y="1636550"/>
                  </a:cubicBezTo>
                  <a:cubicBezTo>
                    <a:pt x="1032950" y="1645601"/>
                    <a:pt x="1020673" y="1650686"/>
                    <a:pt x="1007872" y="1650686"/>
                  </a:cubicBezTo>
                  <a:lnTo>
                    <a:pt x="48266" y="1650686"/>
                  </a:lnTo>
                  <a:cubicBezTo>
                    <a:pt x="21609" y="1650686"/>
                    <a:pt x="0" y="1629077"/>
                    <a:pt x="0" y="1602420"/>
                  </a:cubicBezTo>
                  <a:lnTo>
                    <a:pt x="0" y="48266"/>
                  </a:lnTo>
                  <a:cubicBezTo>
                    <a:pt x="0" y="21609"/>
                    <a:pt x="21609" y="0"/>
                    <a:pt x="48266" y="0"/>
                  </a:cubicBezTo>
                  <a:close/>
                </a:path>
              </a:pathLst>
            </a:custGeom>
            <a:solidFill>
              <a:srgbClr val="F3F3F3"/>
            </a:solidFill>
            <a:ln cap="rnd">
              <a:noFill/>
              <a:prstDash val="solid"/>
              <a:round/>
            </a:ln>
          </p:spPr>
        </p:sp>
        <p:sp>
          <p:nvSpPr>
            <p:cNvPr id="7" name="TextBox 7"/>
            <p:cNvSpPr txBox="1"/>
            <p:nvPr/>
          </p:nvSpPr>
          <p:spPr>
            <a:xfrm>
              <a:off x="0" y="-9525"/>
              <a:ext cx="1056138" cy="1660211"/>
            </a:xfrm>
            <a:prstGeom prst="rect">
              <a:avLst/>
            </a:prstGeom>
          </p:spPr>
          <p:txBody>
            <a:bodyPr lIns="50800" tIns="50800" rIns="50800" bIns="50800" rtlCol="0" anchor="ctr"/>
            <a:lstStyle/>
            <a:p>
              <a:pPr marL="0" lvl="0" indent="0" algn="ctr">
                <a:lnSpc>
                  <a:spcPts val="2524"/>
                </a:lnSpc>
                <a:spcBef>
                  <a:spcPct val="0"/>
                </a:spcBef>
              </a:pPr>
              <a:endParaRPr/>
            </a:p>
          </p:txBody>
        </p:sp>
      </p:grpSp>
      <p:grpSp>
        <p:nvGrpSpPr>
          <p:cNvPr id="8" name="Group 8"/>
          <p:cNvGrpSpPr/>
          <p:nvPr/>
        </p:nvGrpSpPr>
        <p:grpSpPr>
          <a:xfrm>
            <a:off x="9296400" y="3352800"/>
            <a:ext cx="4010025" cy="6267450"/>
            <a:chOff x="0" y="0"/>
            <a:chExt cx="1056138" cy="1650686"/>
          </a:xfrm>
        </p:grpSpPr>
        <p:sp>
          <p:nvSpPr>
            <p:cNvPr id="9" name="Freeform 9"/>
            <p:cNvSpPr/>
            <p:nvPr/>
          </p:nvSpPr>
          <p:spPr>
            <a:xfrm>
              <a:off x="0" y="0"/>
              <a:ext cx="1056138" cy="1650686"/>
            </a:xfrm>
            <a:custGeom>
              <a:avLst/>
              <a:gdLst/>
              <a:ahLst/>
              <a:cxnLst/>
              <a:rect l="l" t="t" r="r" b="b"/>
              <a:pathLst>
                <a:path w="1056138" h="1650686">
                  <a:moveTo>
                    <a:pt x="48266" y="0"/>
                  </a:moveTo>
                  <a:lnTo>
                    <a:pt x="1007872" y="0"/>
                  </a:lnTo>
                  <a:cubicBezTo>
                    <a:pt x="1034529" y="0"/>
                    <a:pt x="1056138" y="21609"/>
                    <a:pt x="1056138" y="48266"/>
                  </a:cubicBezTo>
                  <a:lnTo>
                    <a:pt x="1056138" y="1602420"/>
                  </a:lnTo>
                  <a:cubicBezTo>
                    <a:pt x="1056138" y="1615221"/>
                    <a:pt x="1051053" y="1627498"/>
                    <a:pt x="1042001" y="1636550"/>
                  </a:cubicBezTo>
                  <a:cubicBezTo>
                    <a:pt x="1032950" y="1645601"/>
                    <a:pt x="1020673" y="1650686"/>
                    <a:pt x="1007872" y="1650686"/>
                  </a:cubicBezTo>
                  <a:lnTo>
                    <a:pt x="48266" y="1650686"/>
                  </a:lnTo>
                  <a:cubicBezTo>
                    <a:pt x="21609" y="1650686"/>
                    <a:pt x="0" y="1629077"/>
                    <a:pt x="0" y="1602420"/>
                  </a:cubicBezTo>
                  <a:lnTo>
                    <a:pt x="0" y="48266"/>
                  </a:lnTo>
                  <a:cubicBezTo>
                    <a:pt x="0" y="21609"/>
                    <a:pt x="21609" y="0"/>
                    <a:pt x="48266" y="0"/>
                  </a:cubicBezTo>
                  <a:close/>
                </a:path>
              </a:pathLst>
            </a:custGeom>
            <a:solidFill>
              <a:srgbClr val="F3F3F3"/>
            </a:solidFill>
          </p:spPr>
        </p:sp>
        <p:sp>
          <p:nvSpPr>
            <p:cNvPr id="10" name="TextBox 10"/>
            <p:cNvSpPr txBox="1"/>
            <p:nvPr/>
          </p:nvSpPr>
          <p:spPr>
            <a:xfrm>
              <a:off x="0" y="-9525"/>
              <a:ext cx="1056138" cy="1660211"/>
            </a:xfrm>
            <a:prstGeom prst="rect">
              <a:avLst/>
            </a:prstGeom>
          </p:spPr>
          <p:txBody>
            <a:bodyPr lIns="50800" tIns="50800" rIns="50800" bIns="50800" rtlCol="0" anchor="ctr"/>
            <a:lstStyle/>
            <a:p>
              <a:pPr algn="ctr">
                <a:lnSpc>
                  <a:spcPts val="2524"/>
                </a:lnSpc>
              </a:pPr>
              <a:endParaRPr/>
            </a:p>
          </p:txBody>
        </p:sp>
      </p:grpSp>
      <p:grpSp>
        <p:nvGrpSpPr>
          <p:cNvPr id="11" name="Group 11"/>
          <p:cNvGrpSpPr/>
          <p:nvPr/>
        </p:nvGrpSpPr>
        <p:grpSpPr>
          <a:xfrm>
            <a:off x="13611225" y="3352800"/>
            <a:ext cx="4010025" cy="6267450"/>
            <a:chOff x="0" y="0"/>
            <a:chExt cx="1056138" cy="1650686"/>
          </a:xfrm>
        </p:grpSpPr>
        <p:sp>
          <p:nvSpPr>
            <p:cNvPr id="12" name="Freeform 12"/>
            <p:cNvSpPr/>
            <p:nvPr/>
          </p:nvSpPr>
          <p:spPr>
            <a:xfrm>
              <a:off x="0" y="0"/>
              <a:ext cx="1056138" cy="1650686"/>
            </a:xfrm>
            <a:custGeom>
              <a:avLst/>
              <a:gdLst/>
              <a:ahLst/>
              <a:cxnLst/>
              <a:rect l="l" t="t" r="r" b="b"/>
              <a:pathLst>
                <a:path w="1056138" h="1650686">
                  <a:moveTo>
                    <a:pt x="48266" y="0"/>
                  </a:moveTo>
                  <a:lnTo>
                    <a:pt x="1007872" y="0"/>
                  </a:lnTo>
                  <a:cubicBezTo>
                    <a:pt x="1034529" y="0"/>
                    <a:pt x="1056138" y="21609"/>
                    <a:pt x="1056138" y="48266"/>
                  </a:cubicBezTo>
                  <a:lnTo>
                    <a:pt x="1056138" y="1602420"/>
                  </a:lnTo>
                  <a:cubicBezTo>
                    <a:pt x="1056138" y="1615221"/>
                    <a:pt x="1051053" y="1627498"/>
                    <a:pt x="1042001" y="1636550"/>
                  </a:cubicBezTo>
                  <a:cubicBezTo>
                    <a:pt x="1032950" y="1645601"/>
                    <a:pt x="1020673" y="1650686"/>
                    <a:pt x="1007872" y="1650686"/>
                  </a:cubicBezTo>
                  <a:lnTo>
                    <a:pt x="48266" y="1650686"/>
                  </a:lnTo>
                  <a:cubicBezTo>
                    <a:pt x="21609" y="1650686"/>
                    <a:pt x="0" y="1629077"/>
                    <a:pt x="0" y="1602420"/>
                  </a:cubicBezTo>
                  <a:lnTo>
                    <a:pt x="0" y="48266"/>
                  </a:lnTo>
                  <a:cubicBezTo>
                    <a:pt x="0" y="21609"/>
                    <a:pt x="21609" y="0"/>
                    <a:pt x="48266" y="0"/>
                  </a:cubicBezTo>
                  <a:close/>
                </a:path>
              </a:pathLst>
            </a:custGeom>
            <a:solidFill>
              <a:srgbClr val="F3F3F3"/>
            </a:solidFill>
            <a:ln cap="rnd">
              <a:noFill/>
              <a:prstDash val="solid"/>
              <a:round/>
            </a:ln>
          </p:spPr>
        </p:sp>
        <p:sp>
          <p:nvSpPr>
            <p:cNvPr id="13" name="TextBox 13"/>
            <p:cNvSpPr txBox="1"/>
            <p:nvPr/>
          </p:nvSpPr>
          <p:spPr>
            <a:xfrm>
              <a:off x="0" y="-9525"/>
              <a:ext cx="1056138" cy="1660211"/>
            </a:xfrm>
            <a:prstGeom prst="rect">
              <a:avLst/>
            </a:prstGeom>
          </p:spPr>
          <p:txBody>
            <a:bodyPr lIns="50800" tIns="50800" rIns="50800" bIns="50800" rtlCol="0" anchor="ctr"/>
            <a:lstStyle/>
            <a:p>
              <a:pPr marL="0" lvl="0" indent="0" algn="ctr">
                <a:lnSpc>
                  <a:spcPts val="2524"/>
                </a:lnSpc>
                <a:spcBef>
                  <a:spcPct val="0"/>
                </a:spcBef>
              </a:pPr>
              <a:endParaRPr/>
            </a:p>
          </p:txBody>
        </p:sp>
      </p:grpSp>
      <p:sp>
        <p:nvSpPr>
          <p:cNvPr id="14" name="TextBox 14"/>
          <p:cNvSpPr txBox="1"/>
          <p:nvPr/>
        </p:nvSpPr>
        <p:spPr>
          <a:xfrm>
            <a:off x="666750" y="742950"/>
            <a:ext cx="16954500" cy="1295400"/>
          </a:xfrm>
          <a:prstGeom prst="rect">
            <a:avLst/>
          </a:prstGeom>
        </p:spPr>
        <p:txBody>
          <a:bodyPr lIns="0" tIns="0" rIns="0" bIns="0" rtlCol="0" anchor="t">
            <a:spAutoFit/>
          </a:bodyPr>
          <a:lstStyle/>
          <a:p>
            <a:pPr marL="0" lvl="0" indent="0" algn="ctr">
              <a:lnSpc>
                <a:spcPts val="8100"/>
              </a:lnSpc>
              <a:spcBef>
                <a:spcPct val="0"/>
              </a:spcBef>
            </a:pPr>
            <a:r>
              <a:rPr lang="en-US" sz="9000" b="1" u="none" strike="noStrike" spc="-89" dirty="0" err="1">
                <a:solidFill>
                  <a:srgbClr val="FFFFFF"/>
                </a:solidFill>
                <a:latin typeface="Nyutro Sans Heavy"/>
                <a:ea typeface="Nyutro Sans Heavy"/>
                <a:cs typeface="Nyutro Sans Heavy"/>
                <a:sym typeface="Nyutro Sans Heavy"/>
              </a:rPr>
              <a:t>Temel</a:t>
            </a:r>
            <a:r>
              <a:rPr lang="en-US" sz="9000" b="1" u="none" strike="noStrike" spc="-89" dirty="0">
                <a:solidFill>
                  <a:srgbClr val="FFFFFF"/>
                </a:solidFill>
                <a:latin typeface="Nyutro Sans Heavy"/>
                <a:ea typeface="Nyutro Sans Heavy"/>
                <a:cs typeface="Nyutro Sans Heavy"/>
                <a:sym typeface="Nyutro Sans Heavy"/>
              </a:rPr>
              <a:t> </a:t>
            </a:r>
            <a:r>
              <a:rPr lang="en-US" sz="9000" b="1" u="none" strike="noStrike" spc="-89" dirty="0" err="1">
                <a:solidFill>
                  <a:srgbClr val="FFFFFF"/>
                </a:solidFill>
                <a:latin typeface="Nyutro Sans Heavy"/>
                <a:ea typeface="Nyutro Sans Heavy"/>
                <a:cs typeface="Nyutro Sans Heavy"/>
                <a:sym typeface="Nyutro Sans Heavy"/>
              </a:rPr>
              <a:t>Bileşenler</a:t>
            </a:r>
            <a:endParaRPr lang="en-US" sz="9000" b="1" u="none" strike="noStrike" spc="-89" dirty="0">
              <a:solidFill>
                <a:srgbClr val="FFFFFF"/>
              </a:solidFill>
              <a:latin typeface="Nyutro Sans Heavy"/>
              <a:ea typeface="Nyutro Sans Heavy"/>
              <a:cs typeface="Nyutro Sans Heavy"/>
              <a:sym typeface="Nyutro Sans Heavy"/>
            </a:endParaRPr>
          </a:p>
        </p:txBody>
      </p:sp>
      <p:grpSp>
        <p:nvGrpSpPr>
          <p:cNvPr id="15" name="Group 15"/>
          <p:cNvGrpSpPr/>
          <p:nvPr/>
        </p:nvGrpSpPr>
        <p:grpSpPr>
          <a:xfrm>
            <a:off x="869769" y="6019800"/>
            <a:ext cx="3603986" cy="1703388"/>
            <a:chOff x="0" y="0"/>
            <a:chExt cx="4805315" cy="2271183"/>
          </a:xfrm>
        </p:grpSpPr>
        <p:sp>
          <p:nvSpPr>
            <p:cNvPr id="16" name="TextBox 16"/>
            <p:cNvSpPr txBox="1"/>
            <p:nvPr/>
          </p:nvSpPr>
          <p:spPr>
            <a:xfrm>
              <a:off x="0" y="47625"/>
              <a:ext cx="4805315" cy="936625"/>
            </a:xfrm>
            <a:prstGeom prst="rect">
              <a:avLst/>
            </a:prstGeom>
          </p:spPr>
          <p:txBody>
            <a:bodyPr lIns="0" tIns="0" rIns="0" bIns="0" rtlCol="0" anchor="t">
              <a:spAutoFit/>
            </a:bodyPr>
            <a:lstStyle/>
            <a:p>
              <a:pPr marL="0" lvl="0" indent="0" algn="ctr">
                <a:lnSpc>
                  <a:spcPts val="4387"/>
                </a:lnSpc>
              </a:pPr>
              <a:r>
                <a:rPr lang="en-US" sz="4875" b="1" spc="-48">
                  <a:solidFill>
                    <a:srgbClr val="111111"/>
                  </a:solidFill>
                  <a:latin typeface="Nyutro Sans Bold"/>
                  <a:ea typeface="Nyutro Sans Bold"/>
                  <a:cs typeface="Nyutro Sans Bold"/>
                  <a:sym typeface="Nyutro Sans Bold"/>
                </a:rPr>
                <a:t>Bağlantılar</a:t>
              </a:r>
            </a:p>
          </p:txBody>
        </p:sp>
        <p:sp>
          <p:nvSpPr>
            <p:cNvPr id="17" name="TextBox 17"/>
            <p:cNvSpPr txBox="1"/>
            <p:nvPr/>
          </p:nvSpPr>
          <p:spPr>
            <a:xfrm>
              <a:off x="381588" y="1092200"/>
              <a:ext cx="4042139" cy="1178983"/>
            </a:xfrm>
            <a:prstGeom prst="rect">
              <a:avLst/>
            </a:prstGeom>
          </p:spPr>
          <p:txBody>
            <a:bodyPr lIns="0" tIns="0" rIns="0" bIns="0" rtlCol="0" anchor="t">
              <a:spAutoFit/>
            </a:bodyPr>
            <a:lstStyle/>
            <a:p>
              <a:pPr marL="0" lvl="0" indent="0" algn="ctr">
                <a:lnSpc>
                  <a:spcPts val="3499"/>
                </a:lnSpc>
              </a:pPr>
              <a:r>
                <a:rPr lang="en-US" sz="2499">
                  <a:solidFill>
                    <a:srgbClr val="111111"/>
                  </a:solidFill>
                  <a:latin typeface="Nyutro Sans"/>
                  <a:ea typeface="Nyutro Sans"/>
                  <a:cs typeface="Nyutro Sans"/>
                  <a:sym typeface="Nyutro Sans"/>
                </a:rPr>
                <a:t>Mekanik bileşenlerin birleşim noktaları</a:t>
              </a:r>
            </a:p>
          </p:txBody>
        </p:sp>
      </p:grpSp>
      <p:grpSp>
        <p:nvGrpSpPr>
          <p:cNvPr id="18" name="Group 18"/>
          <p:cNvGrpSpPr/>
          <p:nvPr/>
        </p:nvGrpSpPr>
        <p:grpSpPr>
          <a:xfrm>
            <a:off x="5470786" y="6019800"/>
            <a:ext cx="3031604" cy="1703388"/>
            <a:chOff x="0" y="0"/>
            <a:chExt cx="4042139" cy="2271183"/>
          </a:xfrm>
        </p:grpSpPr>
        <p:sp>
          <p:nvSpPr>
            <p:cNvPr id="19" name="TextBox 19"/>
            <p:cNvSpPr txBox="1"/>
            <p:nvPr/>
          </p:nvSpPr>
          <p:spPr>
            <a:xfrm>
              <a:off x="0" y="47625"/>
              <a:ext cx="4042139" cy="936625"/>
            </a:xfrm>
            <a:prstGeom prst="rect">
              <a:avLst/>
            </a:prstGeom>
          </p:spPr>
          <p:txBody>
            <a:bodyPr lIns="0" tIns="0" rIns="0" bIns="0" rtlCol="0" anchor="t">
              <a:spAutoFit/>
            </a:bodyPr>
            <a:lstStyle/>
            <a:p>
              <a:pPr marL="0" lvl="0" indent="0" algn="ctr">
                <a:lnSpc>
                  <a:spcPts val="4387"/>
                </a:lnSpc>
              </a:pPr>
              <a:r>
                <a:rPr lang="en-US" sz="4875" b="1" spc="-48">
                  <a:solidFill>
                    <a:srgbClr val="111111"/>
                  </a:solidFill>
                  <a:latin typeface="Nyutro Sans Bold"/>
                  <a:ea typeface="Nyutro Sans Bold"/>
                  <a:cs typeface="Nyutro Sans Bold"/>
                  <a:sym typeface="Nyutro Sans Bold"/>
                </a:rPr>
                <a:t>Eklemler</a:t>
              </a:r>
            </a:p>
          </p:txBody>
        </p:sp>
        <p:sp>
          <p:nvSpPr>
            <p:cNvPr id="20" name="TextBox 20"/>
            <p:cNvSpPr txBox="1"/>
            <p:nvPr/>
          </p:nvSpPr>
          <p:spPr>
            <a:xfrm>
              <a:off x="0" y="1092200"/>
              <a:ext cx="4042139" cy="1178983"/>
            </a:xfrm>
            <a:prstGeom prst="rect">
              <a:avLst/>
            </a:prstGeom>
          </p:spPr>
          <p:txBody>
            <a:bodyPr lIns="0" tIns="0" rIns="0" bIns="0" rtlCol="0" anchor="t">
              <a:spAutoFit/>
            </a:bodyPr>
            <a:lstStyle/>
            <a:p>
              <a:pPr marL="0" lvl="0" indent="0" algn="ctr">
                <a:lnSpc>
                  <a:spcPts val="3499"/>
                </a:lnSpc>
                <a:spcBef>
                  <a:spcPct val="0"/>
                </a:spcBef>
              </a:pPr>
              <a:r>
                <a:rPr lang="en-US" sz="2499" u="none" strike="noStrike">
                  <a:solidFill>
                    <a:srgbClr val="111111"/>
                  </a:solidFill>
                  <a:latin typeface="Nyutro Sans"/>
                  <a:ea typeface="Nyutro Sans"/>
                  <a:cs typeface="Nyutro Sans"/>
                  <a:sym typeface="Nyutro Sans"/>
                </a:rPr>
                <a:t>Hareketi sağlayan döner parçalar</a:t>
              </a:r>
            </a:p>
          </p:txBody>
        </p:sp>
      </p:grpSp>
      <p:grpSp>
        <p:nvGrpSpPr>
          <p:cNvPr id="21" name="Group 21"/>
          <p:cNvGrpSpPr/>
          <p:nvPr/>
        </p:nvGrpSpPr>
        <p:grpSpPr>
          <a:xfrm>
            <a:off x="9480811" y="6055519"/>
            <a:ext cx="3336404" cy="1667669"/>
            <a:chOff x="0" y="47625"/>
            <a:chExt cx="4042139" cy="2223558"/>
          </a:xfrm>
        </p:grpSpPr>
        <p:sp>
          <p:nvSpPr>
            <p:cNvPr id="22" name="TextBox 22"/>
            <p:cNvSpPr txBox="1"/>
            <p:nvPr/>
          </p:nvSpPr>
          <p:spPr>
            <a:xfrm>
              <a:off x="0" y="47625"/>
              <a:ext cx="4042139" cy="752342"/>
            </a:xfrm>
            <a:prstGeom prst="rect">
              <a:avLst/>
            </a:prstGeom>
          </p:spPr>
          <p:txBody>
            <a:bodyPr wrap="square" lIns="0" tIns="0" rIns="0" bIns="0" rtlCol="0" anchor="t">
              <a:spAutoFit/>
            </a:bodyPr>
            <a:lstStyle/>
            <a:p>
              <a:pPr marL="0" lvl="0" indent="0" algn="ctr">
                <a:lnSpc>
                  <a:spcPts val="4387"/>
                </a:lnSpc>
              </a:pPr>
              <a:r>
                <a:rPr lang="en-US" sz="4875" b="1" spc="-48" dirty="0" err="1">
                  <a:solidFill>
                    <a:srgbClr val="111111"/>
                  </a:solidFill>
                  <a:latin typeface="Nyutro Sans Bold"/>
                  <a:ea typeface="Nyutro Sans Bold"/>
                  <a:cs typeface="Nyutro Sans Bold"/>
                  <a:sym typeface="Nyutro Sans Bold"/>
                </a:rPr>
                <a:t>Aktüatörler</a:t>
              </a:r>
              <a:endParaRPr lang="en-US" sz="4875" b="1" spc="-48" dirty="0">
                <a:solidFill>
                  <a:srgbClr val="111111"/>
                </a:solidFill>
                <a:latin typeface="Nyutro Sans Bold"/>
                <a:ea typeface="Nyutro Sans Bold"/>
                <a:cs typeface="Nyutro Sans Bold"/>
                <a:sym typeface="Nyutro Sans Bold"/>
              </a:endParaRPr>
            </a:p>
          </p:txBody>
        </p:sp>
        <p:sp>
          <p:nvSpPr>
            <p:cNvPr id="23" name="TextBox 23"/>
            <p:cNvSpPr txBox="1"/>
            <p:nvPr/>
          </p:nvSpPr>
          <p:spPr>
            <a:xfrm>
              <a:off x="0" y="1092200"/>
              <a:ext cx="4042139" cy="1178983"/>
            </a:xfrm>
            <a:prstGeom prst="rect">
              <a:avLst/>
            </a:prstGeom>
          </p:spPr>
          <p:txBody>
            <a:bodyPr lIns="0" tIns="0" rIns="0" bIns="0" rtlCol="0" anchor="t">
              <a:spAutoFit/>
            </a:bodyPr>
            <a:lstStyle/>
            <a:p>
              <a:pPr marL="0" lvl="0" indent="0" algn="ctr">
                <a:lnSpc>
                  <a:spcPts val="3499"/>
                </a:lnSpc>
                <a:spcBef>
                  <a:spcPct val="0"/>
                </a:spcBef>
              </a:pPr>
              <a:r>
                <a:rPr lang="en-US" sz="2499" u="none" strike="noStrike">
                  <a:solidFill>
                    <a:srgbClr val="111111"/>
                  </a:solidFill>
                  <a:latin typeface="Nyutro Sans"/>
                  <a:ea typeface="Nyutro Sans"/>
                  <a:cs typeface="Nyutro Sans"/>
                  <a:sym typeface="Nyutro Sans"/>
                </a:rPr>
                <a:t>Hareketi yönlendiren güç kaynakları</a:t>
              </a:r>
            </a:p>
          </p:txBody>
        </p:sp>
      </p:grpSp>
      <p:grpSp>
        <p:nvGrpSpPr>
          <p:cNvPr id="24" name="Group 24"/>
          <p:cNvGrpSpPr/>
          <p:nvPr/>
        </p:nvGrpSpPr>
        <p:grpSpPr>
          <a:xfrm>
            <a:off x="14103701" y="6019800"/>
            <a:ext cx="3025073" cy="2255838"/>
            <a:chOff x="0" y="0"/>
            <a:chExt cx="4033431" cy="3007783"/>
          </a:xfrm>
        </p:grpSpPr>
        <p:sp>
          <p:nvSpPr>
            <p:cNvPr id="25" name="TextBox 25"/>
            <p:cNvSpPr txBox="1"/>
            <p:nvPr/>
          </p:nvSpPr>
          <p:spPr>
            <a:xfrm>
              <a:off x="0" y="47625"/>
              <a:ext cx="4033431" cy="1673225"/>
            </a:xfrm>
            <a:prstGeom prst="rect">
              <a:avLst/>
            </a:prstGeom>
          </p:spPr>
          <p:txBody>
            <a:bodyPr lIns="0" tIns="0" rIns="0" bIns="0" rtlCol="0" anchor="t">
              <a:spAutoFit/>
            </a:bodyPr>
            <a:lstStyle/>
            <a:p>
              <a:pPr marL="0" lvl="0" indent="0" algn="ctr">
                <a:lnSpc>
                  <a:spcPts val="4387"/>
                </a:lnSpc>
              </a:pPr>
              <a:r>
                <a:rPr lang="en-US" sz="4875" b="1" spc="-48">
                  <a:solidFill>
                    <a:srgbClr val="111111"/>
                  </a:solidFill>
                  <a:latin typeface="Nyutro Sans Bold"/>
                  <a:ea typeface="Nyutro Sans Bold"/>
                  <a:cs typeface="Nyutro Sans Bold"/>
                  <a:sym typeface="Nyutro Sans Bold"/>
                </a:rPr>
                <a:t>Uç Efektörler</a:t>
              </a:r>
            </a:p>
          </p:txBody>
        </p:sp>
        <p:sp>
          <p:nvSpPr>
            <p:cNvPr id="26" name="TextBox 26"/>
            <p:cNvSpPr txBox="1"/>
            <p:nvPr/>
          </p:nvSpPr>
          <p:spPr>
            <a:xfrm>
              <a:off x="0" y="1828800"/>
              <a:ext cx="4033431" cy="1178983"/>
            </a:xfrm>
            <a:prstGeom prst="rect">
              <a:avLst/>
            </a:prstGeom>
          </p:spPr>
          <p:txBody>
            <a:bodyPr lIns="0" tIns="0" rIns="0" bIns="0" rtlCol="0" anchor="t">
              <a:spAutoFit/>
            </a:bodyPr>
            <a:lstStyle/>
            <a:p>
              <a:pPr marL="0" lvl="0" indent="0" algn="ctr">
                <a:lnSpc>
                  <a:spcPts val="3499"/>
                </a:lnSpc>
                <a:spcBef>
                  <a:spcPct val="0"/>
                </a:spcBef>
              </a:pPr>
              <a:r>
                <a:rPr lang="en-US" sz="2499" u="none" strike="noStrike">
                  <a:solidFill>
                    <a:srgbClr val="111111"/>
                  </a:solidFill>
                  <a:latin typeface="Nyutro Sans"/>
                  <a:ea typeface="Nyutro Sans"/>
                  <a:cs typeface="Nyutro Sans"/>
                  <a:sym typeface="Nyutro Sans"/>
                </a:rPr>
                <a:t>Görevleri yerine getiren son parçalar</a:t>
              </a:r>
            </a:p>
          </p:txBody>
        </p:sp>
      </p:grpSp>
      <p:sp>
        <p:nvSpPr>
          <p:cNvPr id="27" name="Freeform 27"/>
          <p:cNvSpPr/>
          <p:nvPr/>
        </p:nvSpPr>
        <p:spPr>
          <a:xfrm>
            <a:off x="1720109" y="4740706"/>
            <a:ext cx="1903307" cy="899745"/>
          </a:xfrm>
          <a:custGeom>
            <a:avLst/>
            <a:gdLst/>
            <a:ahLst/>
            <a:cxnLst/>
            <a:rect l="l" t="t" r="r" b="b"/>
            <a:pathLst>
              <a:path w="1903307" h="899745">
                <a:moveTo>
                  <a:pt x="0" y="0"/>
                </a:moveTo>
                <a:lnTo>
                  <a:pt x="1903307" y="0"/>
                </a:lnTo>
                <a:lnTo>
                  <a:pt x="1903307" y="899745"/>
                </a:lnTo>
                <a:lnTo>
                  <a:pt x="0" y="8997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6034934" y="4740706"/>
            <a:ext cx="1903307" cy="899745"/>
          </a:xfrm>
          <a:custGeom>
            <a:avLst/>
            <a:gdLst/>
            <a:ahLst/>
            <a:cxnLst/>
            <a:rect l="l" t="t" r="r" b="b"/>
            <a:pathLst>
              <a:path w="1903307" h="899745">
                <a:moveTo>
                  <a:pt x="0" y="0"/>
                </a:moveTo>
                <a:lnTo>
                  <a:pt x="1903307" y="0"/>
                </a:lnTo>
                <a:lnTo>
                  <a:pt x="1903307" y="899745"/>
                </a:lnTo>
                <a:lnTo>
                  <a:pt x="0" y="8997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10349759" y="4740706"/>
            <a:ext cx="1903307" cy="899745"/>
          </a:xfrm>
          <a:custGeom>
            <a:avLst/>
            <a:gdLst/>
            <a:ahLst/>
            <a:cxnLst/>
            <a:rect l="l" t="t" r="r" b="b"/>
            <a:pathLst>
              <a:path w="1903307" h="899745">
                <a:moveTo>
                  <a:pt x="0" y="0"/>
                </a:moveTo>
                <a:lnTo>
                  <a:pt x="1903307" y="0"/>
                </a:lnTo>
                <a:lnTo>
                  <a:pt x="1903307" y="899745"/>
                </a:lnTo>
                <a:lnTo>
                  <a:pt x="0" y="8997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14664584" y="4740706"/>
            <a:ext cx="1903307" cy="899745"/>
          </a:xfrm>
          <a:custGeom>
            <a:avLst/>
            <a:gdLst/>
            <a:ahLst/>
            <a:cxnLst/>
            <a:rect l="l" t="t" r="r" b="b"/>
            <a:pathLst>
              <a:path w="1903307" h="899745">
                <a:moveTo>
                  <a:pt x="0" y="0"/>
                </a:moveTo>
                <a:lnTo>
                  <a:pt x="1903307" y="0"/>
                </a:lnTo>
                <a:lnTo>
                  <a:pt x="1903307" y="899745"/>
                </a:lnTo>
                <a:lnTo>
                  <a:pt x="0" y="8997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599205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18287998" cy="10286999"/>
          </a:xfrm>
          <a:prstGeom prst="rect">
            <a:avLst/>
          </a:prstGeom>
        </p:spPr>
      </p:pic>
    </p:spTree>
    <p:extLst>
      <p:ext uri="{BB962C8B-B14F-4D97-AF65-F5344CB8AC3E}">
        <p14:creationId xmlns:p14="http://schemas.microsoft.com/office/powerpoint/2010/main" val="263519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1A2E"/>
        </a:solidFill>
        <a:effectLst/>
      </p:bgPr>
    </p:bg>
    <p:spTree>
      <p:nvGrpSpPr>
        <p:cNvPr id="1" name=""/>
        <p:cNvGrpSpPr/>
        <p:nvPr/>
      </p:nvGrpSpPr>
      <p:grpSpPr>
        <a:xfrm>
          <a:off x="0" y="0"/>
          <a:ext cx="0" cy="0"/>
          <a:chOff x="0" y="0"/>
          <a:chExt cx="0" cy="0"/>
        </a:xfrm>
      </p:grpSpPr>
      <p:sp>
        <p:nvSpPr>
          <p:cNvPr id="3" name="TextBox 3"/>
          <p:cNvSpPr txBox="1"/>
          <p:nvPr/>
        </p:nvSpPr>
        <p:spPr>
          <a:xfrm>
            <a:off x="671512" y="695325"/>
            <a:ext cx="16949738" cy="730250"/>
          </a:xfrm>
          <a:prstGeom prst="rect">
            <a:avLst/>
          </a:prstGeom>
        </p:spPr>
        <p:txBody>
          <a:bodyPr lIns="0" tIns="0" rIns="0" bIns="0" rtlCol="0" anchor="t">
            <a:spAutoFit/>
          </a:bodyPr>
          <a:lstStyle/>
          <a:p>
            <a:pPr marL="0" lvl="0" indent="0" algn="ctr">
              <a:lnSpc>
                <a:spcPts val="5500"/>
              </a:lnSpc>
            </a:pPr>
            <a:r>
              <a:rPr lang="en-US" sz="5000" u="none" strike="noStrike">
                <a:solidFill>
                  <a:srgbClr val="E94560"/>
                </a:solidFill>
                <a:latin typeface="Raleway"/>
                <a:ea typeface="Raleway"/>
                <a:cs typeface="Raleway"/>
                <a:sym typeface="Raleway"/>
              </a:rPr>
              <a:t>Robot Kol Çeşitleri</a:t>
            </a:r>
          </a:p>
        </p:txBody>
      </p:sp>
      <p:grpSp>
        <p:nvGrpSpPr>
          <p:cNvPr id="4" name="Group 4"/>
          <p:cNvGrpSpPr/>
          <p:nvPr/>
        </p:nvGrpSpPr>
        <p:grpSpPr>
          <a:xfrm>
            <a:off x="12172950" y="7381283"/>
            <a:ext cx="5448293" cy="1599213"/>
            <a:chOff x="0" y="0"/>
            <a:chExt cx="7264391" cy="2132284"/>
          </a:xfrm>
        </p:grpSpPr>
        <p:sp>
          <p:nvSpPr>
            <p:cNvPr id="5" name="TextBox 5"/>
            <p:cNvSpPr txBox="1"/>
            <p:nvPr/>
          </p:nvSpPr>
          <p:spPr>
            <a:xfrm>
              <a:off x="0" y="19050"/>
              <a:ext cx="7264391"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Cerrahi</a:t>
              </a:r>
            </a:p>
          </p:txBody>
        </p:sp>
        <p:sp>
          <p:nvSpPr>
            <p:cNvPr id="6" name="TextBox 6"/>
            <p:cNvSpPr txBox="1"/>
            <p:nvPr/>
          </p:nvSpPr>
          <p:spPr>
            <a:xfrm>
              <a:off x="0" y="1117766"/>
              <a:ext cx="7264391"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Cerrahi robotlar, </a:t>
              </a:r>
              <a:r>
                <a:rPr lang="en-US" sz="2200" b="1" u="none" strike="noStrike">
                  <a:solidFill>
                    <a:srgbClr val="FFFFFF"/>
                  </a:solidFill>
                  <a:latin typeface="Raleway Bold"/>
                  <a:ea typeface="Raleway Bold"/>
                  <a:cs typeface="Raleway Bold"/>
                  <a:sym typeface="Raleway Bold"/>
                </a:rPr>
                <a:t>hassasiyet ve kontrol</a:t>
              </a:r>
              <a:r>
                <a:rPr lang="en-US" sz="2200" u="none" strike="noStrike">
                  <a:solidFill>
                    <a:srgbClr val="FFFFFF"/>
                  </a:solidFill>
                  <a:latin typeface="Raleway"/>
                  <a:ea typeface="Raleway"/>
                  <a:cs typeface="Raleway"/>
                  <a:sym typeface="Raleway"/>
                </a:rPr>
                <a:t> sunar.</a:t>
              </a:r>
            </a:p>
          </p:txBody>
        </p:sp>
      </p:grpSp>
      <p:grpSp>
        <p:nvGrpSpPr>
          <p:cNvPr id="7" name="Group 7"/>
          <p:cNvGrpSpPr/>
          <p:nvPr/>
        </p:nvGrpSpPr>
        <p:grpSpPr>
          <a:xfrm>
            <a:off x="6419850" y="7381283"/>
            <a:ext cx="5448300" cy="1599213"/>
            <a:chOff x="0" y="0"/>
            <a:chExt cx="7264400" cy="2132284"/>
          </a:xfrm>
        </p:grpSpPr>
        <p:sp>
          <p:nvSpPr>
            <p:cNvPr id="8" name="TextBox 8"/>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Kobot</a:t>
              </a:r>
            </a:p>
          </p:txBody>
        </p:sp>
        <p:sp>
          <p:nvSpPr>
            <p:cNvPr id="9" name="TextBox 9"/>
            <p:cNvSpPr txBox="1"/>
            <p:nvPr/>
          </p:nvSpPr>
          <p:spPr>
            <a:xfrm>
              <a:off x="0" y="1117766"/>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İşbirlikçi robotlar, </a:t>
              </a:r>
              <a:r>
                <a:rPr lang="en-US" sz="2200" b="1" u="none" strike="noStrike">
                  <a:solidFill>
                    <a:srgbClr val="FFFFFF"/>
                  </a:solidFill>
                  <a:latin typeface="Raleway Bold"/>
                  <a:ea typeface="Raleway Bold"/>
                  <a:cs typeface="Raleway Bold"/>
                  <a:sym typeface="Raleway Bold"/>
                </a:rPr>
                <a:t>güvenli çalışma</a:t>
              </a:r>
              <a:r>
                <a:rPr lang="en-US" sz="2200" u="none" strike="noStrike">
                  <a:solidFill>
                    <a:srgbClr val="FFFFFF"/>
                  </a:solidFill>
                  <a:latin typeface="Raleway"/>
                  <a:ea typeface="Raleway"/>
                  <a:cs typeface="Raleway"/>
                  <a:sym typeface="Raleway"/>
                </a:rPr>
                <a:t> ortamı sağlar.</a:t>
              </a:r>
            </a:p>
          </p:txBody>
        </p:sp>
      </p:grpSp>
      <p:grpSp>
        <p:nvGrpSpPr>
          <p:cNvPr id="10" name="Group 10"/>
          <p:cNvGrpSpPr/>
          <p:nvPr/>
        </p:nvGrpSpPr>
        <p:grpSpPr>
          <a:xfrm>
            <a:off x="666750" y="7359963"/>
            <a:ext cx="5448300" cy="1620533"/>
            <a:chOff x="0" y="0"/>
            <a:chExt cx="7264400" cy="2160711"/>
          </a:xfrm>
        </p:grpSpPr>
        <p:sp>
          <p:nvSpPr>
            <p:cNvPr id="11" name="TextBox 11"/>
            <p:cNvSpPr txBox="1"/>
            <p:nvPr/>
          </p:nvSpPr>
          <p:spPr>
            <a:xfrm>
              <a:off x="0" y="19050"/>
              <a:ext cx="7264400" cy="590550"/>
            </a:xfrm>
            <a:prstGeom prst="rect">
              <a:avLst/>
            </a:prstGeom>
          </p:spPr>
          <p:txBody>
            <a:bodyPr lIns="0" tIns="0" rIns="0" bIns="0" rtlCol="0" anchor="t">
              <a:spAutoFit/>
            </a:bodyPr>
            <a:lstStyle/>
            <a:p>
              <a:pPr marL="0" lvl="0" indent="0" algn="ctr">
                <a:lnSpc>
                  <a:spcPts val="3300"/>
                </a:lnSpc>
              </a:pPr>
              <a:r>
                <a:rPr lang="en-US" sz="3000" b="1" u="none" strike="noStrike">
                  <a:solidFill>
                    <a:srgbClr val="FFFFFF"/>
                  </a:solidFill>
                  <a:latin typeface="Raleway Bold"/>
                  <a:ea typeface="Raleway Bold"/>
                  <a:cs typeface="Raleway Bold"/>
                  <a:sym typeface="Raleway Bold"/>
                </a:rPr>
                <a:t>Endüstriyel</a:t>
              </a:r>
            </a:p>
          </p:txBody>
        </p:sp>
        <p:sp>
          <p:nvSpPr>
            <p:cNvPr id="12" name="TextBox 12"/>
            <p:cNvSpPr txBox="1"/>
            <p:nvPr/>
          </p:nvSpPr>
          <p:spPr>
            <a:xfrm>
              <a:off x="0" y="1146193"/>
              <a:ext cx="7264400" cy="1014518"/>
            </a:xfrm>
            <a:prstGeom prst="rect">
              <a:avLst/>
            </a:prstGeom>
          </p:spPr>
          <p:txBody>
            <a:bodyPr lIns="0" tIns="0" rIns="0" bIns="0" rtlCol="0" anchor="t">
              <a:spAutoFit/>
            </a:bodyPr>
            <a:lstStyle/>
            <a:p>
              <a:pPr marL="0" lvl="0" indent="0" algn="ctr">
                <a:lnSpc>
                  <a:spcPts val="3080"/>
                </a:lnSpc>
              </a:pPr>
              <a:r>
                <a:rPr lang="en-US" sz="2200" u="none" strike="noStrike">
                  <a:solidFill>
                    <a:srgbClr val="FFFFFF"/>
                  </a:solidFill>
                  <a:latin typeface="Raleway"/>
                  <a:ea typeface="Raleway"/>
                  <a:cs typeface="Raleway"/>
                  <a:sym typeface="Raleway"/>
                </a:rPr>
                <a:t>Robot kollar, </a:t>
              </a:r>
              <a:r>
                <a:rPr lang="en-US" sz="2200" b="1" u="none" strike="noStrike">
                  <a:solidFill>
                    <a:srgbClr val="FFFFFF"/>
                  </a:solidFill>
                  <a:latin typeface="Raleway Bold"/>
                  <a:ea typeface="Raleway Bold"/>
                  <a:cs typeface="Raleway Bold"/>
                  <a:sym typeface="Raleway Bold"/>
                </a:rPr>
                <a:t>verimlilik artırmak</a:t>
              </a:r>
              <a:r>
                <a:rPr lang="en-US" sz="2200" u="none" strike="noStrike">
                  <a:solidFill>
                    <a:srgbClr val="FFFFFF"/>
                  </a:solidFill>
                  <a:latin typeface="Raleway"/>
                  <a:ea typeface="Raleway"/>
                  <a:cs typeface="Raleway"/>
                  <a:sym typeface="Raleway"/>
                </a:rPr>
                <a:t> için tasarlanmıştır.</a:t>
              </a:r>
            </a:p>
          </p:txBody>
        </p:sp>
      </p:grpSp>
      <p:grpSp>
        <p:nvGrpSpPr>
          <p:cNvPr id="15" name="Group 15"/>
          <p:cNvGrpSpPr/>
          <p:nvPr/>
        </p:nvGrpSpPr>
        <p:grpSpPr>
          <a:xfrm>
            <a:off x="666750" y="2457450"/>
            <a:ext cx="5448300" cy="4476750"/>
            <a:chOff x="0" y="0"/>
            <a:chExt cx="827486" cy="679927"/>
          </a:xfrm>
        </p:grpSpPr>
        <p:sp>
          <p:nvSpPr>
            <p:cNvPr id="16" name="Freeform 16"/>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2"/>
              <a:stretch>
                <a:fillRect l="-332" r="-332"/>
              </a:stretch>
            </a:blipFill>
            <a:ln w="19050" cap="sq">
              <a:solidFill>
                <a:srgbClr val="FFFFFF"/>
              </a:solidFill>
              <a:prstDash val="solid"/>
              <a:miter/>
            </a:ln>
          </p:spPr>
        </p:sp>
      </p:grpSp>
      <p:grpSp>
        <p:nvGrpSpPr>
          <p:cNvPr id="17" name="Group 17"/>
          <p:cNvGrpSpPr/>
          <p:nvPr/>
        </p:nvGrpSpPr>
        <p:grpSpPr>
          <a:xfrm>
            <a:off x="12172950" y="2457450"/>
            <a:ext cx="5443970" cy="4476750"/>
            <a:chOff x="0" y="0"/>
            <a:chExt cx="826828" cy="679927"/>
          </a:xfrm>
        </p:grpSpPr>
        <p:sp>
          <p:nvSpPr>
            <p:cNvPr id="18" name="Freeform 18"/>
            <p:cNvSpPr/>
            <p:nvPr/>
          </p:nvSpPr>
          <p:spPr>
            <a:xfrm>
              <a:off x="0" y="0"/>
              <a:ext cx="826828" cy="679927"/>
            </a:xfrm>
            <a:custGeom>
              <a:avLst/>
              <a:gdLst/>
              <a:ahLst/>
              <a:cxnLst/>
              <a:rect l="l" t="t" r="r" b="b"/>
              <a:pathLst>
                <a:path w="826828" h="679927">
                  <a:moveTo>
                    <a:pt x="0" y="0"/>
                  </a:moveTo>
                  <a:lnTo>
                    <a:pt x="826828" y="0"/>
                  </a:lnTo>
                  <a:lnTo>
                    <a:pt x="826828" y="679927"/>
                  </a:lnTo>
                  <a:lnTo>
                    <a:pt x="0" y="679927"/>
                  </a:lnTo>
                  <a:close/>
                </a:path>
              </a:pathLst>
            </a:custGeom>
            <a:blipFill>
              <a:blip r:embed="rId3"/>
              <a:stretch>
                <a:fillRect l="-372" r="-372"/>
              </a:stretch>
            </a:blipFill>
            <a:ln w="19050" cap="sq">
              <a:solidFill>
                <a:srgbClr val="FFFFFF"/>
              </a:solidFill>
              <a:prstDash val="solid"/>
              <a:miter/>
            </a:ln>
          </p:spPr>
        </p:sp>
      </p:grpSp>
      <p:grpSp>
        <p:nvGrpSpPr>
          <p:cNvPr id="19" name="Group 19"/>
          <p:cNvGrpSpPr/>
          <p:nvPr/>
        </p:nvGrpSpPr>
        <p:grpSpPr>
          <a:xfrm>
            <a:off x="6419850" y="2457450"/>
            <a:ext cx="5448300" cy="4476750"/>
            <a:chOff x="0" y="0"/>
            <a:chExt cx="827486" cy="679927"/>
          </a:xfrm>
        </p:grpSpPr>
        <p:sp>
          <p:nvSpPr>
            <p:cNvPr id="20" name="Freeform 20"/>
            <p:cNvSpPr/>
            <p:nvPr/>
          </p:nvSpPr>
          <p:spPr>
            <a:xfrm>
              <a:off x="0" y="0"/>
              <a:ext cx="827486" cy="679927"/>
            </a:xfrm>
            <a:custGeom>
              <a:avLst/>
              <a:gdLst/>
              <a:ahLst/>
              <a:cxnLst/>
              <a:rect l="l" t="t" r="r" b="b"/>
              <a:pathLst>
                <a:path w="827486" h="679927">
                  <a:moveTo>
                    <a:pt x="0" y="0"/>
                  </a:moveTo>
                  <a:lnTo>
                    <a:pt x="827486" y="0"/>
                  </a:lnTo>
                  <a:lnTo>
                    <a:pt x="827486" y="679927"/>
                  </a:lnTo>
                  <a:lnTo>
                    <a:pt x="0" y="679927"/>
                  </a:lnTo>
                  <a:close/>
                </a:path>
              </a:pathLst>
            </a:custGeom>
            <a:blipFill>
              <a:blip r:embed="rId4"/>
              <a:stretch>
                <a:fillRect l="-332" r="-332"/>
              </a:stretch>
            </a:blipFill>
            <a:ln w="19050" cap="sq">
              <a:solidFill>
                <a:srgbClr val="FFFFFF"/>
              </a:solidFill>
              <a:prstDash val="solid"/>
              <a:miter/>
            </a:ln>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131</TotalTime>
  <Words>1204</Words>
  <Application>Microsoft Office PowerPoint</Application>
  <PresentationFormat>Özel</PresentationFormat>
  <Paragraphs>165</Paragraphs>
  <Slides>28</Slides>
  <Notes>0</Notes>
  <HiddenSlides>0</HiddenSlides>
  <MMClips>0</MMClips>
  <ScaleCrop>false</ScaleCrop>
  <HeadingPairs>
    <vt:vector size="6" baseType="variant">
      <vt:variant>
        <vt:lpstr>Kullanılan Yazı Tipleri</vt:lpstr>
      </vt:variant>
      <vt:variant>
        <vt:i4>16</vt:i4>
      </vt:variant>
      <vt:variant>
        <vt:lpstr>Tema</vt:lpstr>
      </vt:variant>
      <vt:variant>
        <vt:i4>1</vt:i4>
      </vt:variant>
      <vt:variant>
        <vt:lpstr>Slayt Başlıkları</vt:lpstr>
      </vt:variant>
      <vt:variant>
        <vt:i4>28</vt:i4>
      </vt:variant>
    </vt:vector>
  </HeadingPairs>
  <TitlesOfParts>
    <vt:vector size="45" baseType="lpstr">
      <vt:lpstr>Gatwick Ultra-Bold</vt:lpstr>
      <vt:lpstr>Helvetica World</vt:lpstr>
      <vt:lpstr>Raleway Bold</vt:lpstr>
      <vt:lpstr>Nyutro Sans Heavy</vt:lpstr>
      <vt:lpstr>Nyutro Sans</vt:lpstr>
      <vt:lpstr>Nyutro Sans Bold</vt:lpstr>
      <vt:lpstr>Codec Pro Bold</vt:lpstr>
      <vt:lpstr>TT Fors</vt:lpstr>
      <vt:lpstr>Calibri</vt:lpstr>
      <vt:lpstr>Codec Pro Ultra-Bold</vt:lpstr>
      <vt:lpstr>Arial</vt:lpstr>
      <vt:lpstr>Raleway</vt:lpstr>
      <vt:lpstr>ITC Avant Garde Gothic</vt:lpstr>
      <vt:lpstr>Helvetica World Bold</vt:lpstr>
      <vt:lpstr>Codec Pro</vt:lpstr>
      <vt:lpstr>Georgia Pro Condensed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Sunum - Robot Kol Nedir?</dc:title>
  <dc:creator>OGEDAY OGEDAY</dc:creator>
  <dc:description>Sunum - Robot Kol Nedir?</dc:description>
  <cp:lastModifiedBy>OGEDAY OGEDAY</cp:lastModifiedBy>
  <cp:revision>19</cp:revision>
  <dcterms:created xsi:type="dcterms:W3CDTF">2006-08-16T00:00:00Z</dcterms:created>
  <dcterms:modified xsi:type="dcterms:W3CDTF">2025-11-23T15:47:51Z</dcterms:modified>
  <dc:identifier>DAG5hJaVowY</dc:identifier>
</cp:coreProperties>
</file>